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9"/>
  </p:sldMasterIdLst>
  <p:notesMasterIdLst>
    <p:notesMasterId r:id="rId33"/>
  </p:notesMasterIdLst>
  <p:sldIdLst>
    <p:sldId id="256" r:id="rId10"/>
    <p:sldId id="258" r:id="rId11"/>
    <p:sldId id="259" r:id="rId12"/>
    <p:sldId id="260" r:id="rId13"/>
    <p:sldId id="261" r:id="rId14"/>
    <p:sldId id="263" r:id="rId15"/>
    <p:sldId id="262" r:id="rId16"/>
    <p:sldId id="264" r:id="rId17"/>
    <p:sldId id="265" r:id="rId18"/>
    <p:sldId id="266" r:id="rId19"/>
    <p:sldId id="267" r:id="rId20"/>
    <p:sldId id="271" r:id="rId21"/>
    <p:sldId id="269" r:id="rId22"/>
    <p:sldId id="270" r:id="rId23"/>
    <p:sldId id="268" r:id="rId24"/>
    <p:sldId id="272" r:id="rId25"/>
    <p:sldId id="273" r:id="rId26"/>
    <p:sldId id="274" r:id="rId27"/>
    <p:sldId id="276" r:id="rId28"/>
    <p:sldId id="275" r:id="rId29"/>
    <p:sldId id="277" r:id="rId30"/>
    <p:sldId id="278" r:id="rId31"/>
    <p:sldId id="279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5DC"/>
    <a:srgbClr val="86BC55"/>
    <a:srgbClr val="A1B28E"/>
    <a:srgbClr val="F8F8F8"/>
    <a:srgbClr val="969696"/>
    <a:srgbClr val="000000"/>
    <a:srgbClr val="FFFFFF"/>
    <a:srgbClr val="A31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26" d="100"/>
          <a:sy n="126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34" Type="http://schemas.openxmlformats.org/officeDocument/2006/relationships/presProps" Target="presProps.xml"/><Relationship Id="rId7" Type="http://schemas.openxmlformats.org/officeDocument/2006/relationships/customXml" Target="../customXml/item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1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2DA7F-8C77-452B-821C-970391B8F8A1}" type="datetimeFigureOut">
              <a:rPr lang="cs-CZ" smtClean="0"/>
              <a:t>23.11.2011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F1CA3-D8A0-420C-9132-1A11BB744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6605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F1CA3-D8A0-420C-9132-1A11BB74417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289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I:\Desktop\MS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653136"/>
            <a:ext cx="8208912" cy="1536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467544" y="6191540"/>
            <a:ext cx="475707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Invent the future of small intelligent devices here.</a:t>
            </a:r>
            <a:endParaRPr lang="cs-CZ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634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AE3-2B86-4684-BDA5-018848B313D5}" type="datetimeFigureOut">
              <a:rPr lang="cs-CZ" smtClean="0"/>
              <a:t>23.11.2011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AFCE-0AC5-48FD-8AA8-9AF300C45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11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AE3-2B86-4684-BDA5-018848B313D5}" type="datetimeFigureOut">
              <a:rPr lang="cs-CZ" smtClean="0"/>
              <a:t>23.11.2011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AFCE-0AC5-48FD-8AA8-9AF300C45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637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pic>
        <p:nvPicPr>
          <p:cNvPr id="9" name="Picture 5" descr="I:\Desktop\MS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0567"/>
            <a:ext cx="2307804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251520" y="662615"/>
            <a:ext cx="1361911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500" spc="1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Invent the future of small intelligent devices here.</a:t>
            </a:r>
            <a:endParaRPr lang="cs-CZ" sz="500" spc="1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2915816" y="230567"/>
            <a:ext cx="6059016" cy="432048"/>
          </a:xfrm>
        </p:spPr>
        <p:txBody>
          <a:bodyPr>
            <a:noAutofit/>
          </a:bodyPr>
          <a:lstStyle>
            <a:lvl1pPr algn="r">
              <a:defRPr sz="2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8347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I:\Desktop\MSLogo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608"/>
          <a:stretch/>
        </p:blipFill>
        <p:spPr bwMode="auto">
          <a:xfrm>
            <a:off x="467544" y="4653136"/>
            <a:ext cx="6024696" cy="1536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467544" y="6191540"/>
            <a:ext cx="475707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Invent the future of small intelligent devices here.</a:t>
            </a:r>
            <a:endParaRPr lang="cs-CZ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567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AE3-2B86-4684-BDA5-018848B313D5}" type="datetimeFigureOut">
              <a:rPr lang="cs-CZ" smtClean="0"/>
              <a:t>23.11.2011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AFCE-0AC5-48FD-8AA8-9AF300C45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0526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AE3-2B86-4684-BDA5-018848B313D5}" type="datetimeFigureOut">
              <a:rPr lang="cs-CZ" smtClean="0"/>
              <a:t>23.11.2011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AFCE-0AC5-48FD-8AA8-9AF300C45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45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AE3-2B86-4684-BDA5-018848B313D5}" type="datetimeFigureOut">
              <a:rPr lang="cs-CZ" smtClean="0"/>
              <a:t>23.11.2011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AFCE-0AC5-48FD-8AA8-9AF300C45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935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AE3-2B86-4684-BDA5-018848B313D5}" type="datetimeFigureOut">
              <a:rPr lang="cs-CZ" smtClean="0"/>
              <a:t>23.11.2011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AFCE-0AC5-48FD-8AA8-9AF300C45FFE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Picture 5" descr="I:\Desktop\MS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0567"/>
            <a:ext cx="2307804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251520" y="662615"/>
            <a:ext cx="1361911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500" spc="1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Invent the future of small intelligent devices here.</a:t>
            </a:r>
            <a:endParaRPr lang="cs-CZ" sz="500" spc="1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233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AE3-2B86-4684-BDA5-018848B313D5}" type="datetimeFigureOut">
              <a:rPr lang="cs-CZ" smtClean="0"/>
              <a:t>23.11.2011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AFCE-0AC5-48FD-8AA8-9AF300C45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38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AE3-2B86-4684-BDA5-018848B313D5}" type="datetimeFigureOut">
              <a:rPr lang="cs-CZ" smtClean="0"/>
              <a:t>23.11.2011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AFCE-0AC5-48FD-8AA8-9AF300C45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992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C0AE3-2B86-4684-BDA5-018848B313D5}" type="datetimeFigureOut">
              <a:rPr lang="cs-CZ" smtClean="0"/>
              <a:t>23.11.2011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8AFCE-0AC5-48FD-8AA8-9AF300C45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73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ustomXml" Target="../../customXml/item1.xml"/><Relationship Id="rId1" Type="http://schemas.openxmlformats.org/officeDocument/2006/relationships/customXml" Target="../../customXml/item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ustomXml" Target="../../customXml/item4.xml"/><Relationship Id="rId1" Type="http://schemas.openxmlformats.org/officeDocument/2006/relationships/customXml" Target="../../customXml/item3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ustomXml" Target="../../customXml/item7.xml"/><Relationship Id="rId1" Type="http://schemas.openxmlformats.org/officeDocument/2006/relationships/customXml" Target="../../customXml/item8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ustomXml" Target="../../customXml/item6.xml"/><Relationship Id="rId1" Type="http://schemas.openxmlformats.org/officeDocument/2006/relationships/customXml" Target="../../customXml/item5.xml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50950" y="332656"/>
            <a:ext cx="2129301" cy="4616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cs-CZ" i="1" smtClean="0"/>
              <a:t>Jan Kučera</a:t>
            </a:r>
          </a:p>
          <a:p>
            <a:pPr algn="r"/>
            <a:r>
              <a:rPr lang="cs-CZ" sz="1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.NET Micro Framework Core Team</a:t>
            </a:r>
            <a:endParaRPr lang="cs-CZ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21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VisualStudio"/>
          <p:cNvGrpSpPr/>
          <p:nvPr>
            <p:custDataLst>
              <p:custData r:id="rId1"/>
            </p:custDataLst>
          </p:nvPr>
        </p:nvGrpSpPr>
        <p:grpSpPr>
          <a:xfrm>
            <a:off x="914592" y="1094534"/>
            <a:ext cx="7314817" cy="5486113"/>
            <a:chOff x="635" y="0"/>
            <a:chExt cx="9144000" cy="68580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635" y="0"/>
              <a:ext cx="9144000" cy="6858000"/>
              <a:chOff x="0" y="0"/>
              <a:chExt cx="9144000" cy="6858000"/>
            </a:xfrm>
          </p:grpSpPr>
          <p:grpSp>
            <p:nvGrpSpPr>
              <p:cNvPr id="266" name="Group 265"/>
              <p:cNvGrpSpPr/>
              <p:nvPr/>
            </p:nvGrpSpPr>
            <p:grpSpPr>
              <a:xfrm>
                <a:off x="0" y="0"/>
                <a:ext cx="9144000" cy="6858000"/>
                <a:chOff x="0" y="0"/>
                <a:chExt cx="9144000" cy="6858000"/>
              </a:xfrm>
            </p:grpSpPr>
            <p:sp>
              <p:nvSpPr>
                <p:cNvPr id="274" name="Rectangle 273"/>
                <p:cNvSpPr/>
                <p:nvPr/>
              </p:nvSpPr>
              <p:spPr>
                <a:xfrm>
                  <a:off x="0" y="0"/>
                  <a:ext cx="9144000" cy="6858000"/>
                </a:xfrm>
                <a:prstGeom prst="rect">
                  <a:avLst/>
                </a:prstGeom>
                <a:solidFill>
                  <a:srgbClr val="FFFFFF">
                    <a:lumMod val="65000"/>
                  </a:srgbClr>
                </a:solidFill>
                <a:ln w="3175" cap="flat" cmpd="sng" algn="ctr">
                  <a:solidFill>
                    <a:srgbClr val="000000">
                      <a:lumMod val="50000"/>
                      <a:lumOff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/>
                  <a:endParaRPr lang="en-US" sz="800" kern="0">
                    <a:solidFill>
                      <a:prstClr val="white"/>
                    </a:solidFill>
                    <a:latin typeface="Segoe UI"/>
                  </a:endParaRPr>
                </a:p>
              </p:txBody>
            </p:sp>
            <p:sp>
              <p:nvSpPr>
                <p:cNvPr id="275" name="Rectangle 274"/>
                <p:cNvSpPr/>
                <p:nvPr/>
              </p:nvSpPr>
              <p:spPr>
                <a:xfrm>
                  <a:off x="76200" y="381000"/>
                  <a:ext cx="8991600" cy="6248400"/>
                </a:xfrm>
                <a:prstGeom prst="rect">
                  <a:avLst/>
                </a:prstGeom>
                <a:solidFill>
                  <a:sysClr val="window" lastClr="FFFFFF"/>
                </a:solidFill>
                <a:ln w="3175" cap="flat" cmpd="sng" algn="ctr">
                  <a:solidFill>
                    <a:srgbClr val="000000">
                      <a:lumMod val="50000"/>
                      <a:lumOff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/>
                  <a:endParaRPr lang="en-US" sz="800" kern="0" dirty="0">
                    <a:solidFill>
                      <a:prstClr val="white"/>
                    </a:solidFill>
                    <a:latin typeface="Segoe UI"/>
                  </a:endParaRPr>
                </a:p>
              </p:txBody>
            </p:sp>
            <p:sp>
              <p:nvSpPr>
                <p:cNvPr id="276" name="TextBox 275"/>
                <p:cNvSpPr txBox="1"/>
                <p:nvPr/>
              </p:nvSpPr>
              <p:spPr>
                <a:xfrm>
                  <a:off x="272876" y="135083"/>
                  <a:ext cx="1470832" cy="17313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 anchorCtr="0">
                  <a:spAutoFit/>
                </a:bodyPr>
                <a:lstStyle/>
                <a:p>
                  <a:r>
                    <a:rPr lang="en-US" sz="900" dirty="0" smtClean="0">
                      <a:solidFill>
                        <a:prstClr val="white"/>
                      </a:solidFill>
                      <a:latin typeface="Segoe UI" pitchFamily="34" charset="0"/>
                      <a:ea typeface="Segoe UI" pitchFamily="34" charset="0"/>
                      <a:cs typeface="Segoe UI" pitchFamily="34" charset="0"/>
                    </a:rPr>
                    <a:t>Microsoft Visual Studio</a:t>
                  </a:r>
                  <a:endParaRPr lang="en-US" sz="900" dirty="0" smtClean="0">
                    <a:solidFill>
                      <a:prstClr val="black"/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277" name="TextBox 276"/>
                <p:cNvSpPr txBox="1"/>
                <p:nvPr/>
              </p:nvSpPr>
              <p:spPr>
                <a:xfrm>
                  <a:off x="1964202" y="135083"/>
                  <a:ext cx="525011" cy="17313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 anchorCtr="0">
                  <a:spAutoFit/>
                </a:bodyPr>
                <a:lstStyle/>
                <a:p>
                  <a:r>
                    <a:rPr lang="en-US" sz="900" dirty="0">
                      <a:latin typeface="Segoe UI" pitchFamily="34" charset="0"/>
                      <a:ea typeface="Segoe UI" pitchFamily="34" charset="0"/>
                      <a:cs typeface="Segoe UI" pitchFamily="34" charset="0"/>
                    </a:rPr>
                    <a:t>I</a:t>
                  </a:r>
                  <a:r>
                    <a:rPr lang="en-US" sz="900" dirty="0" smtClean="0">
                      <a:latin typeface="Segoe UI" pitchFamily="34" charset="0"/>
                      <a:ea typeface="Segoe UI" pitchFamily="34" charset="0"/>
                      <a:cs typeface="Segoe UI" pitchFamily="34" charset="0"/>
                    </a:rPr>
                    <a:t>tem1.cs</a:t>
                  </a:r>
                </a:p>
              </p:txBody>
            </p:sp>
          </p:grpSp>
          <p:grpSp>
            <p:nvGrpSpPr>
              <p:cNvPr id="267" name="Minimize - Maximize - Close"/>
              <p:cNvGrpSpPr/>
              <p:nvPr/>
            </p:nvGrpSpPr>
            <p:grpSpPr>
              <a:xfrm>
                <a:off x="8632311" y="92599"/>
                <a:ext cx="384527" cy="78032"/>
                <a:chOff x="9347642" y="131588"/>
                <a:chExt cx="384527" cy="78032"/>
              </a:xfrm>
            </p:grpSpPr>
            <p:cxnSp>
              <p:nvCxnSpPr>
                <p:cNvPr id="269" name="Line"/>
                <p:cNvCxnSpPr/>
                <p:nvPr/>
              </p:nvCxnSpPr>
              <p:spPr>
                <a:xfrm>
                  <a:off x="9661396" y="131588"/>
                  <a:ext cx="70773" cy="7620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rgbClr val="4F81BD"/>
                </a:lnRef>
                <a:fillRef idx="0">
                  <a:srgbClr val="4F81BD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</p:cxnSp>
            <p:cxnSp>
              <p:nvCxnSpPr>
                <p:cNvPr id="270" name="Line"/>
                <p:cNvCxnSpPr/>
                <p:nvPr/>
              </p:nvCxnSpPr>
              <p:spPr>
                <a:xfrm flipH="1">
                  <a:off x="9661395" y="131588"/>
                  <a:ext cx="70773" cy="7620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rgbClr val="4F81BD"/>
                </a:lnRef>
                <a:fillRef idx="0">
                  <a:srgbClr val="4F81BD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</p:cxnSp>
            <p:sp>
              <p:nvSpPr>
                <p:cNvPr id="271" name="Line"/>
                <p:cNvSpPr/>
                <p:nvPr/>
              </p:nvSpPr>
              <p:spPr>
                <a:xfrm rot="10800000" flipV="1">
                  <a:off x="9499472" y="143255"/>
                  <a:ext cx="91440" cy="9144"/>
                </a:xfrm>
                <a:prstGeom prst="rect">
                  <a:avLst/>
                </a:prstGeom>
                <a:solidFill>
                  <a:srgbClr val="919191"/>
                </a:solidFill>
                <a:ln w="3175">
                  <a:solidFill>
                    <a:srgbClr val="FFFFFF"/>
                  </a:solidFill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72" name="Line"/>
                <p:cNvSpPr/>
                <p:nvPr/>
              </p:nvSpPr>
              <p:spPr>
                <a:xfrm rot="10800000" flipV="1">
                  <a:off x="9498658" y="135261"/>
                  <a:ext cx="91440" cy="72527"/>
                </a:xfrm>
                <a:prstGeom prst="rect">
                  <a:avLst/>
                </a:pr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73" name="Line"/>
                <p:cNvSpPr/>
                <p:nvPr/>
              </p:nvSpPr>
              <p:spPr>
                <a:xfrm rot="10800000" flipV="1">
                  <a:off x="9347642" y="200476"/>
                  <a:ext cx="91440" cy="9144"/>
                </a:xfrm>
                <a:prstGeom prst="rect">
                  <a:avLst/>
                </a:prstGeom>
                <a:solidFill>
                  <a:srgbClr val="919191"/>
                </a:solidFill>
                <a:ln w="3175">
                  <a:solidFill>
                    <a:srgbClr val="FFFFFF"/>
                  </a:solidFill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268" name="Oval 267"/>
              <p:cNvSpPr/>
              <p:nvPr/>
            </p:nvSpPr>
            <p:spPr>
              <a:xfrm>
                <a:off x="83477" y="143565"/>
                <a:ext cx="145536" cy="150875"/>
              </a:xfrm>
              <a:prstGeom prst="ellipse">
                <a:avLst/>
              </a:prstGeom>
              <a:gradFill flip="none" rotWithShape="1">
                <a:gsLst>
                  <a:gs pos="91000">
                    <a:srgbClr val="FFFFFF">
                      <a:lumMod val="85000"/>
                    </a:srgbClr>
                  </a:gs>
                  <a:gs pos="36000">
                    <a:srgbClr val="FFFFFF">
                      <a:lumMod val="95000"/>
                    </a:srgbClr>
                  </a:gs>
                  <a:gs pos="100000">
                    <a:srgbClr val="FFFFFF">
                      <a:lumMod val="95000"/>
                    </a:srgbClr>
                  </a:gs>
                </a:gsLst>
                <a:lin ang="5400000" scaled="0"/>
                <a:tileRect/>
              </a:gradFill>
              <a:ln w="3175">
                <a:solidFill>
                  <a:srgbClr val="000000">
                    <a:lumMod val="50000"/>
                    <a:lumOff val="50000"/>
                  </a:srgbClr>
                </a:solidFill>
              </a:ln>
              <a:effectLst/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31" tIns="48766" rIns="97531" bIns="48766"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48" name="Toolbox"/>
            <p:cNvSpPr/>
            <p:nvPr/>
          </p:nvSpPr>
          <p:spPr>
            <a:xfrm rot="5400000">
              <a:off x="-150892" y="1673820"/>
              <a:ext cx="742800" cy="288515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rgbClr val="4F81BD">
                <a:shade val="50000"/>
              </a:srgbClr>
            </a:lnRef>
            <a:fillRef idx="1001">
              <a:srgbClr val="000000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none" lIns="82266" tIns="45704" rIns="73126" bIns="45704" spcCol="0" rtlCol="0" anchor="ctr">
              <a:spAutoFit/>
            </a:bodyPr>
            <a:lstStyle/>
            <a:p>
              <a:r>
                <a:rPr lang="en-US" sz="900" spc="30" dirty="0" smtClean="0">
                  <a:solidFill>
                    <a:prstClr val="black">
                      <a:lumMod val="95000"/>
                      <a:lumOff val="5000"/>
                    </a:prst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Toolbox</a:t>
              </a:r>
              <a:endParaRPr lang="en-US" sz="800" spc="30" dirty="0">
                <a:solidFill>
                  <a:prstClr val="black">
                    <a:lumMod val="95000"/>
                    <a:lumOff val="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Icon"/>
            <p:cNvSpPr/>
            <p:nvPr/>
          </p:nvSpPr>
          <p:spPr>
            <a:xfrm>
              <a:off x="130810" y="1257588"/>
              <a:ext cx="152400" cy="152400"/>
            </a:xfrm>
            <a:prstGeom prst="rect">
              <a:avLst/>
            </a:prstGeom>
            <a:solidFill>
              <a:srgbClr val="FFFFFF">
                <a:lumMod val="75000"/>
              </a:srgbClr>
            </a:solidFill>
            <a:ln w="3175">
              <a:noFill/>
            </a:ln>
          </p:spPr>
          <p:style>
            <a:lnRef idx="2">
              <a:srgbClr val="4F81BD">
                <a:shade val="50000"/>
              </a:srgbClr>
            </a:lnRef>
            <a:fillRef idx="1001">
              <a:srgbClr val="000000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08" tIns="45704" rIns="91408" bIns="45704" spcCol="0"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150" name="Toolwindow Tab"/>
            <p:cNvGrpSpPr/>
            <p:nvPr/>
          </p:nvGrpSpPr>
          <p:grpSpPr>
            <a:xfrm>
              <a:off x="6250037" y="6269422"/>
              <a:ext cx="1331753" cy="236736"/>
              <a:chOff x="8562971" y="6849864"/>
              <a:chExt cx="1331753" cy="236736"/>
            </a:xfrm>
          </p:grpSpPr>
          <p:sp>
            <p:nvSpPr>
              <p:cNvPr id="264" name="Command Shelf"/>
              <p:cNvSpPr/>
              <p:nvPr/>
            </p:nvSpPr>
            <p:spPr>
              <a:xfrm>
                <a:off x="8562971" y="6849864"/>
                <a:ext cx="1331753" cy="236736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228600" rIns="0" rtlCol="0" anchor="ctr"/>
              <a:lstStyle/>
              <a:p>
                <a:r>
                  <a:rPr lang="en-US" sz="700" spc="50" dirty="0" smtClean="0">
                    <a:solidFill>
                      <a:prstClr val="black">
                        <a:lumMod val="95000"/>
                        <a:lumOff val="5000"/>
                      </a:prstClr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Team Explorer</a:t>
                </a:r>
                <a:endParaRPr lang="en-US" sz="700" spc="50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265" name="Icon"/>
              <p:cNvSpPr/>
              <p:nvPr/>
            </p:nvSpPr>
            <p:spPr>
              <a:xfrm>
                <a:off x="8593928" y="6896794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>
                      <a:lumMod val="95000"/>
                      <a:lumOff val="5000"/>
                    </a:prstClr>
                  </a:solidFill>
                </a:endParaRPr>
              </a:p>
            </p:txBody>
          </p:sp>
        </p:grpSp>
        <p:grpSp>
          <p:nvGrpSpPr>
            <p:cNvPr id="151" name="Active Toolwindow Tab"/>
            <p:cNvGrpSpPr/>
            <p:nvPr/>
          </p:nvGrpSpPr>
          <p:grpSpPr>
            <a:xfrm>
              <a:off x="7630488" y="6269420"/>
              <a:ext cx="1351597" cy="236736"/>
              <a:chOff x="7113212" y="6854624"/>
              <a:chExt cx="1351597" cy="236736"/>
            </a:xfrm>
          </p:grpSpPr>
          <p:sp>
            <p:nvSpPr>
              <p:cNvPr id="262" name="Command Shelf"/>
              <p:cNvSpPr/>
              <p:nvPr/>
            </p:nvSpPr>
            <p:spPr>
              <a:xfrm>
                <a:off x="7113212" y="6854624"/>
                <a:ext cx="1351597" cy="236736"/>
              </a:xfrm>
              <a:prstGeom prst="rect">
                <a:avLst/>
              </a:prstGeom>
              <a:solidFill>
                <a:srgbClr val="FFFFFF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228600" rIns="0" rtlCol="0" anchor="ctr"/>
              <a:lstStyle/>
              <a:p>
                <a:r>
                  <a:rPr lang="en-US" sz="700" spc="50" dirty="0" smtClean="0">
                    <a:solidFill>
                      <a:prstClr val="black">
                        <a:lumMod val="95000"/>
                        <a:lumOff val="5000"/>
                      </a:prstClr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Solution Explorer</a:t>
                </a:r>
                <a:endParaRPr lang="en-US" sz="700" spc="50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263" name="Icon"/>
              <p:cNvSpPr/>
              <p:nvPr/>
            </p:nvSpPr>
            <p:spPr>
              <a:xfrm>
                <a:off x="7127124" y="6896794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>
                      <a:lumMod val="95000"/>
                      <a:lumOff val="5000"/>
                    </a:prstClr>
                  </a:solidFill>
                </a:endParaRPr>
              </a:p>
            </p:txBody>
          </p:sp>
        </p:grpSp>
        <p:grpSp>
          <p:nvGrpSpPr>
            <p:cNvPr id="152" name="Tool Window Title"/>
            <p:cNvGrpSpPr/>
            <p:nvPr/>
          </p:nvGrpSpPr>
          <p:grpSpPr>
            <a:xfrm>
              <a:off x="6246352" y="1445299"/>
              <a:ext cx="2759979" cy="411480"/>
              <a:chOff x="6246349" y="1445299"/>
              <a:chExt cx="2759979" cy="411480"/>
            </a:xfrm>
          </p:grpSpPr>
          <p:cxnSp>
            <p:nvCxnSpPr>
              <p:cNvPr id="250" name="Toolwindow Accent Line"/>
              <p:cNvCxnSpPr/>
              <p:nvPr/>
            </p:nvCxnSpPr>
            <p:spPr>
              <a:xfrm>
                <a:off x="6246349" y="1856779"/>
                <a:ext cx="2745251" cy="0"/>
              </a:xfrm>
              <a:prstGeom prst="line">
                <a:avLst/>
              </a:prstGeom>
              <a:ln w="19050">
                <a:solidFill>
                  <a:srgbClr val="FFFFFF">
                    <a:lumMod val="50000"/>
                  </a:srgbClr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sp>
            <p:nvSpPr>
              <p:cNvPr id="251" name="Toolwindow Title Background"/>
              <p:cNvSpPr/>
              <p:nvPr/>
            </p:nvSpPr>
            <p:spPr>
              <a:xfrm>
                <a:off x="6246350" y="1445299"/>
                <a:ext cx="2759978" cy="411480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wrap="none" lIns="36576" tIns="9144" rtlCol="0" anchor="t"/>
              <a:lstStyle/>
              <a:p>
                <a:r>
                  <a:rPr lang="en-US" sz="700" spc="50" dirty="0" smtClean="0">
                    <a:solidFill>
                      <a:prstClr val="black">
                        <a:lumMod val="95000"/>
                        <a:lumOff val="5000"/>
                      </a:prstClr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Team Explorer</a:t>
                </a:r>
                <a:endParaRPr lang="en-US" sz="700" spc="50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252" name="Icon"/>
              <p:cNvSpPr/>
              <p:nvPr/>
            </p:nvSpPr>
            <p:spPr>
              <a:xfrm>
                <a:off x="6720414" y="1676688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>
                      <a:lumMod val="95000"/>
                      <a:lumOff val="5000"/>
                    </a:prstClr>
                  </a:solidFill>
                </a:endParaRPr>
              </a:p>
            </p:txBody>
          </p:sp>
          <p:sp>
            <p:nvSpPr>
              <p:cNvPr id="253" name="Icon"/>
              <p:cNvSpPr/>
              <p:nvPr/>
            </p:nvSpPr>
            <p:spPr>
              <a:xfrm>
                <a:off x="6507695" y="1676688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>
                      <a:lumMod val="95000"/>
                      <a:lumOff val="5000"/>
                    </a:prstClr>
                  </a:solidFill>
                </a:endParaRPr>
              </a:p>
            </p:txBody>
          </p:sp>
          <p:sp>
            <p:nvSpPr>
              <p:cNvPr id="254" name="Icon"/>
              <p:cNvSpPr/>
              <p:nvPr/>
            </p:nvSpPr>
            <p:spPr>
              <a:xfrm>
                <a:off x="6300222" y="1676688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>
                      <a:lumMod val="95000"/>
                      <a:lumOff val="5000"/>
                    </a:prstClr>
                  </a:solidFill>
                </a:endParaRPr>
              </a:p>
            </p:txBody>
          </p:sp>
          <p:grpSp>
            <p:nvGrpSpPr>
              <p:cNvPr id="255" name="ToolWindow Controls"/>
              <p:cNvGrpSpPr/>
              <p:nvPr/>
            </p:nvGrpSpPr>
            <p:grpSpPr>
              <a:xfrm>
                <a:off x="8572498" y="1485983"/>
                <a:ext cx="370812" cy="76201"/>
                <a:chOff x="9322591" y="1476170"/>
                <a:chExt cx="370812" cy="76201"/>
              </a:xfrm>
            </p:grpSpPr>
            <p:cxnSp>
              <p:nvCxnSpPr>
                <p:cNvPr id="256" name="Line"/>
                <p:cNvCxnSpPr/>
                <p:nvPr/>
              </p:nvCxnSpPr>
              <p:spPr>
                <a:xfrm>
                  <a:off x="9622630" y="1476171"/>
                  <a:ext cx="70773" cy="76200"/>
                </a:xfrm>
                <a:prstGeom prst="line">
                  <a:avLst/>
                </a:prstGeom>
                <a:ln w="12700">
                  <a:solidFill>
                    <a:srgbClr val="919191"/>
                  </a:solidFill>
                </a:ln>
              </p:spPr>
              <p:style>
                <a:lnRef idx="1">
                  <a:srgbClr val="4F81BD"/>
                </a:lnRef>
                <a:fillRef idx="0">
                  <a:srgbClr val="4F81BD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</p:cxnSp>
            <p:cxnSp>
              <p:nvCxnSpPr>
                <p:cNvPr id="257" name="Line"/>
                <p:cNvCxnSpPr/>
                <p:nvPr/>
              </p:nvCxnSpPr>
              <p:spPr>
                <a:xfrm flipH="1">
                  <a:off x="9622629" y="1476171"/>
                  <a:ext cx="70773" cy="76200"/>
                </a:xfrm>
                <a:prstGeom prst="line">
                  <a:avLst/>
                </a:prstGeom>
                <a:ln w="12700">
                  <a:solidFill>
                    <a:srgbClr val="919191"/>
                  </a:solidFill>
                </a:ln>
              </p:spPr>
              <p:style>
                <a:lnRef idx="1">
                  <a:srgbClr val="4F81BD"/>
                </a:lnRef>
                <a:fillRef idx="0">
                  <a:srgbClr val="4F81BD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</p:cxnSp>
            <p:sp>
              <p:nvSpPr>
                <p:cNvPr id="258" name="Dropdown Arrow"/>
                <p:cNvSpPr/>
                <p:nvPr/>
              </p:nvSpPr>
              <p:spPr>
                <a:xfrm flipV="1">
                  <a:off x="9322591" y="1500555"/>
                  <a:ext cx="54864" cy="27432"/>
                </a:xfrm>
                <a:prstGeom prst="triangle">
                  <a:avLst/>
                </a:prstGeom>
                <a:solidFill>
                  <a:srgbClr val="919191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black">
                        <a:lumMod val="95000"/>
                        <a:lumOff val="5000"/>
                      </a:prstClr>
                    </a:solidFill>
                  </a:endParaRPr>
                </a:p>
              </p:txBody>
            </p:sp>
            <p:sp>
              <p:nvSpPr>
                <p:cNvPr id="259" name="Line"/>
                <p:cNvSpPr/>
                <p:nvPr/>
              </p:nvSpPr>
              <p:spPr>
                <a:xfrm rot="10800000" flipV="1">
                  <a:off x="9465467" y="1514856"/>
                  <a:ext cx="91440" cy="9144"/>
                </a:xfrm>
                <a:prstGeom prst="rect">
                  <a:avLst/>
                </a:prstGeom>
                <a:solidFill>
                  <a:srgbClr val="919191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black">
                        <a:lumMod val="95000"/>
                        <a:lumOff val="5000"/>
                      </a:prstClr>
                    </a:solidFill>
                  </a:endParaRPr>
                </a:p>
              </p:txBody>
            </p:sp>
            <p:sp>
              <p:nvSpPr>
                <p:cNvPr id="260" name="Line"/>
                <p:cNvSpPr/>
                <p:nvPr/>
              </p:nvSpPr>
              <p:spPr>
                <a:xfrm rot="5400000" flipV="1">
                  <a:off x="9492899" y="1527127"/>
                  <a:ext cx="36576" cy="9144"/>
                </a:xfrm>
                <a:prstGeom prst="rect">
                  <a:avLst/>
                </a:prstGeom>
                <a:solidFill>
                  <a:srgbClr val="919191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black">
                        <a:lumMod val="95000"/>
                        <a:lumOff val="5000"/>
                      </a:prstClr>
                    </a:solidFill>
                  </a:endParaRPr>
                </a:p>
              </p:txBody>
            </p:sp>
            <p:sp>
              <p:nvSpPr>
                <p:cNvPr id="261" name="Line"/>
                <p:cNvSpPr/>
                <p:nvPr/>
              </p:nvSpPr>
              <p:spPr>
                <a:xfrm rot="10800000" flipV="1">
                  <a:off x="9488327" y="1476170"/>
                  <a:ext cx="45720" cy="45719"/>
                </a:xfrm>
                <a:prstGeom prst="rect">
                  <a:avLst/>
                </a:prstGeom>
                <a:solidFill>
                  <a:srgbClr val="919191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black">
                        <a:lumMod val="95000"/>
                        <a:lumOff val="5000"/>
                      </a:prstClr>
                    </a:solidFill>
                  </a:endParaRPr>
                </a:p>
              </p:txBody>
            </p:sp>
          </p:grpSp>
        </p:grpSp>
        <p:sp>
          <p:nvSpPr>
            <p:cNvPr id="153" name="Doc Tab"/>
            <p:cNvSpPr/>
            <p:nvPr/>
          </p:nvSpPr>
          <p:spPr>
            <a:xfrm>
              <a:off x="2685484" y="1226782"/>
              <a:ext cx="802848" cy="218521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rgbClr val="4F81BD">
                <a:shade val="50000"/>
              </a:srgbClr>
            </a:lnRef>
            <a:fillRef idx="1001">
              <a:srgbClr val="000000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ot="0" spcFirstLastPara="0" vertOverflow="overflow" horzOverflow="overflow" vert="horz" wrap="none" lIns="73126" tIns="36564" rIns="237660" bIns="2742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900" dirty="0" smtClean="0">
                  <a:solidFill>
                    <a:prstClr val="black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Item3.cs</a:t>
              </a:r>
              <a:endParaRPr lang="en-US" sz="900" dirty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54" name="Doc Tab"/>
            <p:cNvSpPr/>
            <p:nvPr/>
          </p:nvSpPr>
          <p:spPr>
            <a:xfrm>
              <a:off x="1603711" y="1226782"/>
              <a:ext cx="1081771" cy="218521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rgbClr val="4F81BD">
                <a:shade val="50000"/>
              </a:srgbClr>
            </a:lnRef>
            <a:fillRef idx="1001">
              <a:srgbClr val="000000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none" lIns="73126" tIns="36564" rIns="237660" bIns="27422" spcCol="0" rtlCol="0" anchor="ctr">
              <a:noAutofit/>
            </a:bodyPr>
            <a:lstStyle/>
            <a:p>
              <a:r>
                <a:rPr lang="en-US" sz="900" dirty="0" smtClean="0">
                  <a:solidFill>
                    <a:prstClr val="black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Item2.cs</a:t>
              </a:r>
              <a:endParaRPr lang="en-US" sz="900" dirty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grpSp>
          <p:nvGrpSpPr>
            <p:cNvPr id="155" name="Group 154"/>
            <p:cNvGrpSpPr/>
            <p:nvPr/>
          </p:nvGrpSpPr>
          <p:grpSpPr>
            <a:xfrm>
              <a:off x="371253" y="1445299"/>
              <a:ext cx="5766348" cy="5056101"/>
              <a:chOff x="371253" y="1445299"/>
              <a:chExt cx="5766348" cy="4660517"/>
            </a:xfrm>
          </p:grpSpPr>
          <p:sp>
            <p:nvSpPr>
              <p:cNvPr id="247" name="Document Background"/>
              <p:cNvSpPr/>
              <p:nvPr/>
            </p:nvSpPr>
            <p:spPr>
              <a:xfrm>
                <a:off x="590121" y="1445303"/>
                <a:ext cx="5547480" cy="4660510"/>
              </a:xfrm>
              <a:prstGeom prst="rect">
                <a:avLst/>
              </a:prstGeom>
              <a:solidFill>
                <a:srgbClr val="FFFFFF"/>
              </a:solidFill>
              <a:ln w="12700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45704" tIns="45704" rIns="45704" bIns="45704" spcCol="0" rtlCol="0" anchor="t"/>
              <a:lstStyle/>
              <a:p>
                <a:r>
                  <a:rPr lang="ta-IN" sz="900">
                    <a:latin typeface="Consolas" pitchFamily="49" charset="0"/>
                    <a:cs typeface="Consolas" pitchFamily="49" charset="0"/>
                  </a:rPr>
                  <a:t>ஈ</a:t>
                </a:r>
                <a:endParaRPr lang="en-US" sz="700" dirty="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48" name="Gutter"/>
              <p:cNvSpPr/>
              <p:nvPr/>
            </p:nvSpPr>
            <p:spPr>
              <a:xfrm>
                <a:off x="371253" y="1445303"/>
                <a:ext cx="219838" cy="4660513"/>
              </a:xfrm>
              <a:prstGeom prst="rect">
                <a:avLst/>
              </a:prstGeom>
              <a:solidFill>
                <a:srgbClr val="F3F3F3"/>
              </a:solidFill>
              <a:ln w="12700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1408" tIns="45704" rIns="91408" bIns="45704" spcCol="0"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49" name="Blue Document Surround"/>
              <p:cNvSpPr/>
              <p:nvPr/>
            </p:nvSpPr>
            <p:spPr>
              <a:xfrm>
                <a:off x="371259" y="1445299"/>
                <a:ext cx="5766342" cy="4660514"/>
              </a:xfrm>
              <a:prstGeom prst="rect">
                <a:avLst/>
              </a:prstGeom>
              <a:noFill/>
              <a:ln w="19050">
                <a:solidFill>
                  <a:srgbClr val="000000">
                    <a:lumMod val="50000"/>
                    <a:lumOff val="50000"/>
                  </a:srgbClr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1408" tIns="45704" rIns="91408" bIns="45704" spcCol="0"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56" name="Active Doc Tab"/>
            <p:cNvGrpSpPr/>
            <p:nvPr/>
          </p:nvGrpSpPr>
          <p:grpSpPr>
            <a:xfrm>
              <a:off x="371258" y="1236011"/>
              <a:ext cx="1213987" cy="200055"/>
              <a:chOff x="361729" y="1226198"/>
              <a:chExt cx="1213987" cy="200055"/>
            </a:xfrm>
          </p:grpSpPr>
          <p:sp>
            <p:nvSpPr>
              <p:cNvPr id="243" name="Active Document Tab"/>
              <p:cNvSpPr/>
              <p:nvPr/>
            </p:nvSpPr>
            <p:spPr>
              <a:xfrm>
                <a:off x="361729" y="1226198"/>
                <a:ext cx="1213987" cy="200055"/>
              </a:xfrm>
              <a:prstGeom prst="rect">
                <a:avLst/>
              </a:prstGeom>
              <a:solidFill>
                <a:srgbClr val="FFFFFF">
                  <a:lumMod val="95000"/>
                </a:srgbClr>
              </a:solidFill>
              <a:ln w="19050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wrap="none" lIns="64008" tIns="18288" rIns="228600" bIns="27432" rtlCol="0" anchor="ctr">
                <a:noAutofit/>
              </a:bodyPr>
              <a:lstStyle/>
              <a:p>
                <a:r>
                  <a:rPr lang="en-US" sz="900" dirty="0" smtClean="0">
                    <a:solidFill>
                      <a:prstClr val="black"/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Item1.cs</a:t>
                </a:r>
                <a:endParaRPr lang="en-US" sz="900" dirty="0">
                  <a:solidFill>
                    <a:prstClr val="black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grpSp>
            <p:nvGrpSpPr>
              <p:cNvPr id="244" name="Close Icon"/>
              <p:cNvGrpSpPr/>
              <p:nvPr/>
            </p:nvGrpSpPr>
            <p:grpSpPr>
              <a:xfrm>
                <a:off x="1442056" y="1285874"/>
                <a:ext cx="70774" cy="76200"/>
                <a:chOff x="1442056" y="1285874"/>
                <a:chExt cx="70774" cy="76200"/>
              </a:xfrm>
            </p:grpSpPr>
            <p:cxnSp>
              <p:nvCxnSpPr>
                <p:cNvPr id="245" name="Line"/>
                <p:cNvCxnSpPr/>
                <p:nvPr/>
              </p:nvCxnSpPr>
              <p:spPr>
                <a:xfrm>
                  <a:off x="1442057" y="1285874"/>
                  <a:ext cx="70773" cy="76200"/>
                </a:xfrm>
                <a:prstGeom prst="line">
                  <a:avLst/>
                </a:prstGeom>
                <a:ln w="12700">
                  <a:noFill/>
                </a:ln>
              </p:spPr>
              <p:style>
                <a:lnRef idx="1">
                  <a:srgbClr val="4F81BD"/>
                </a:lnRef>
                <a:fillRef idx="0">
                  <a:srgbClr val="4F81BD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</p:cxnSp>
            <p:cxnSp>
              <p:nvCxnSpPr>
                <p:cNvPr id="246" name="Line"/>
                <p:cNvCxnSpPr/>
                <p:nvPr/>
              </p:nvCxnSpPr>
              <p:spPr>
                <a:xfrm flipH="1">
                  <a:off x="1442056" y="1285874"/>
                  <a:ext cx="70773" cy="76200"/>
                </a:xfrm>
                <a:prstGeom prst="line">
                  <a:avLst/>
                </a:prstGeom>
                <a:ln w="12700">
                  <a:noFill/>
                </a:ln>
              </p:spPr>
              <p:style>
                <a:lnRef idx="1">
                  <a:srgbClr val="4F81BD"/>
                </a:lnRef>
                <a:fillRef idx="0">
                  <a:srgbClr val="4F81BD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</p:cxnSp>
          </p:grpSp>
        </p:grpSp>
        <p:sp>
          <p:nvSpPr>
            <p:cNvPr id="157" name="Command Shelf"/>
            <p:cNvSpPr/>
            <p:nvPr/>
          </p:nvSpPr>
          <p:spPr>
            <a:xfrm>
              <a:off x="84112" y="628659"/>
              <a:ext cx="8984323" cy="524154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>
              <a:noFill/>
            </a:ln>
          </p:spPr>
          <p:style>
            <a:lnRef idx="2">
              <a:srgbClr val="4F81BD">
                <a:shade val="50000"/>
              </a:srgbClr>
            </a:lnRef>
            <a:fillRef idx="1001">
              <a:srgbClr val="000000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08" tIns="45704" rIns="91408" bIns="45704" spcCol="0"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158" name="Icon Command Bar"/>
            <p:cNvGrpSpPr/>
            <p:nvPr/>
          </p:nvGrpSpPr>
          <p:grpSpPr>
            <a:xfrm>
              <a:off x="227585" y="628659"/>
              <a:ext cx="7654996" cy="514628"/>
              <a:chOff x="218060" y="618846"/>
              <a:chExt cx="7654996" cy="514628"/>
            </a:xfrm>
          </p:grpSpPr>
          <p:grpSp>
            <p:nvGrpSpPr>
              <p:cNvPr id="183" name="Icon Group Expando"/>
              <p:cNvGrpSpPr/>
              <p:nvPr/>
            </p:nvGrpSpPr>
            <p:grpSpPr>
              <a:xfrm>
                <a:off x="7818192" y="781048"/>
                <a:ext cx="54864" cy="58004"/>
                <a:chOff x="7805496" y="781048"/>
                <a:chExt cx="54864" cy="58004"/>
              </a:xfrm>
            </p:grpSpPr>
            <p:sp>
              <p:nvSpPr>
                <p:cNvPr id="241" name="Dropdown Arrow"/>
                <p:cNvSpPr/>
                <p:nvPr/>
              </p:nvSpPr>
              <p:spPr>
                <a:xfrm flipV="1">
                  <a:off x="7805496" y="811620"/>
                  <a:ext cx="54864" cy="27432"/>
                </a:xfrm>
                <a:prstGeom prst="triangle">
                  <a:avLst/>
                </a:prstGeom>
                <a:solidFill>
                  <a:srgbClr val="919191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2" name="Line"/>
                <p:cNvSpPr/>
                <p:nvPr/>
              </p:nvSpPr>
              <p:spPr>
                <a:xfrm flipV="1">
                  <a:off x="7805496" y="781048"/>
                  <a:ext cx="54864" cy="9144"/>
                </a:xfrm>
                <a:prstGeom prst="rect">
                  <a:avLst/>
                </a:prstGeom>
                <a:solidFill>
                  <a:srgbClr val="919191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84" name="Icon"/>
              <p:cNvSpPr/>
              <p:nvPr/>
            </p:nvSpPr>
            <p:spPr>
              <a:xfrm>
                <a:off x="3260202" y="685800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85" name="Debug Combo"/>
              <p:cNvSpPr/>
              <p:nvPr/>
            </p:nvSpPr>
            <p:spPr>
              <a:xfrm>
                <a:off x="6336864" y="666281"/>
                <a:ext cx="1426464" cy="186205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FFFFFF">
                    <a:lumMod val="75000"/>
                  </a:srgbClr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ot="0" spcFirstLastPara="0" vertOverflow="overflow" horzOverflow="overflow" vert="horz" wrap="none" lIns="27432" tIns="27432" rIns="73152" bIns="27432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800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86" name="Dropdown Arrow"/>
              <p:cNvSpPr/>
              <p:nvPr/>
            </p:nvSpPr>
            <p:spPr>
              <a:xfrm flipV="1">
                <a:off x="7683364" y="747326"/>
                <a:ext cx="54864" cy="27432"/>
              </a:xfrm>
              <a:prstGeom prst="triangle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87" name="Icon"/>
              <p:cNvSpPr/>
              <p:nvPr/>
            </p:nvSpPr>
            <p:spPr>
              <a:xfrm>
                <a:off x="6128076" y="685800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6062544" y="676935"/>
                <a:ext cx="9144" cy="173736"/>
              </a:xfrm>
              <a:prstGeom prst="rect">
                <a:avLst/>
              </a:prstGeom>
              <a:solidFill>
                <a:srgbClr val="484848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89" name="Debug Combo"/>
              <p:cNvSpPr/>
              <p:nvPr/>
            </p:nvSpPr>
            <p:spPr>
              <a:xfrm>
                <a:off x="4581216" y="666281"/>
                <a:ext cx="1426464" cy="186205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FFFFFF">
                    <a:lumMod val="75000"/>
                  </a:srgbClr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ot="0" spcFirstLastPara="0" vertOverflow="overflow" horzOverflow="overflow" vert="horz" wrap="none" lIns="27432" tIns="27432" rIns="73152" bIns="27432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700" smtClean="0">
                    <a:solidFill>
                      <a:prstClr val="black">
                        <a:lumMod val="95000"/>
                        <a:lumOff val="5000"/>
                      </a:prstClr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Any </a:t>
                </a:r>
                <a:r>
                  <a:rPr lang="en-US" sz="700" dirty="0">
                    <a:solidFill>
                      <a:prstClr val="black">
                        <a:lumMod val="95000"/>
                        <a:lumOff val="5000"/>
                      </a:prstClr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CPU</a:t>
                </a:r>
              </a:p>
            </p:txBody>
          </p:sp>
          <p:sp>
            <p:nvSpPr>
              <p:cNvPr id="190" name="Dropdown Arrow"/>
              <p:cNvSpPr/>
              <p:nvPr/>
            </p:nvSpPr>
            <p:spPr>
              <a:xfrm flipV="1">
                <a:off x="5927716" y="747326"/>
                <a:ext cx="54864" cy="27432"/>
              </a:xfrm>
              <a:prstGeom prst="triangle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1" name="Debug Combo"/>
              <p:cNvSpPr/>
              <p:nvPr/>
            </p:nvSpPr>
            <p:spPr>
              <a:xfrm>
                <a:off x="3739968" y="666281"/>
                <a:ext cx="786384" cy="186205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FFFFFF">
                    <a:lumMod val="75000"/>
                  </a:srgbClr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ot="0" spcFirstLastPara="0" vertOverflow="overflow" horzOverflow="overflow" vert="horz" wrap="none" lIns="27432" tIns="27432" rIns="73152" bIns="27432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700" dirty="0" smtClean="0">
                    <a:solidFill>
                      <a:prstClr val="black">
                        <a:lumMod val="95000"/>
                        <a:lumOff val="5000"/>
                      </a:prstClr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Debug</a:t>
                </a:r>
                <a:endParaRPr lang="en-US" sz="700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92" name="Dropdown Arrow"/>
              <p:cNvSpPr/>
              <p:nvPr/>
            </p:nvSpPr>
            <p:spPr>
              <a:xfrm flipV="1">
                <a:off x="4443624" y="747326"/>
                <a:ext cx="54864" cy="27432"/>
              </a:xfrm>
              <a:prstGeom prst="triangle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3" name="Icon"/>
              <p:cNvSpPr/>
              <p:nvPr/>
            </p:nvSpPr>
            <p:spPr>
              <a:xfrm>
                <a:off x="3534522" y="685800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3468990" y="676935"/>
                <a:ext cx="9144" cy="173736"/>
              </a:xfrm>
              <a:prstGeom prst="rect">
                <a:avLst/>
              </a:prstGeom>
              <a:solidFill>
                <a:srgbClr val="484848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5" name="Icon"/>
              <p:cNvSpPr/>
              <p:nvPr/>
            </p:nvSpPr>
            <p:spPr>
              <a:xfrm>
                <a:off x="2954068" y="685800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6" name="Dropdown Arrow"/>
              <p:cNvSpPr/>
              <p:nvPr/>
            </p:nvSpPr>
            <p:spPr>
              <a:xfrm flipV="1">
                <a:off x="3154867" y="750087"/>
                <a:ext cx="54864" cy="27432"/>
              </a:xfrm>
              <a:prstGeom prst="triangle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7" name="Icon"/>
              <p:cNvSpPr/>
              <p:nvPr/>
            </p:nvSpPr>
            <p:spPr>
              <a:xfrm>
                <a:off x="2643172" y="685800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8" name="Dropdown Arrow"/>
              <p:cNvSpPr/>
              <p:nvPr/>
            </p:nvSpPr>
            <p:spPr>
              <a:xfrm flipV="1">
                <a:off x="2843971" y="750087"/>
                <a:ext cx="54864" cy="27432"/>
              </a:xfrm>
              <a:prstGeom prst="triangle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9" name="Icon"/>
              <p:cNvSpPr/>
              <p:nvPr/>
            </p:nvSpPr>
            <p:spPr>
              <a:xfrm>
                <a:off x="2332276" y="685800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0" name="Dropdown Arrow"/>
              <p:cNvSpPr/>
              <p:nvPr/>
            </p:nvSpPr>
            <p:spPr>
              <a:xfrm flipV="1">
                <a:off x="2533075" y="750087"/>
                <a:ext cx="54864" cy="27432"/>
              </a:xfrm>
              <a:prstGeom prst="triangle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2261783" y="676935"/>
                <a:ext cx="9144" cy="173736"/>
              </a:xfrm>
              <a:prstGeom prst="rect">
                <a:avLst/>
              </a:prstGeom>
              <a:solidFill>
                <a:srgbClr val="484848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2" name="Icon"/>
              <p:cNvSpPr/>
              <p:nvPr/>
            </p:nvSpPr>
            <p:spPr>
              <a:xfrm>
                <a:off x="2052995" y="685800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3" name="Icon"/>
              <p:cNvSpPr/>
              <p:nvPr/>
            </p:nvSpPr>
            <p:spPr>
              <a:xfrm>
                <a:off x="1842683" y="685800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4" name="Icon"/>
              <p:cNvSpPr/>
              <p:nvPr/>
            </p:nvSpPr>
            <p:spPr>
              <a:xfrm>
                <a:off x="1632371" y="685800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1569218" y="676935"/>
                <a:ext cx="9144" cy="173736"/>
              </a:xfrm>
              <a:prstGeom prst="rect">
                <a:avLst/>
              </a:prstGeom>
              <a:solidFill>
                <a:srgbClr val="484848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6" name="Icon"/>
              <p:cNvSpPr/>
              <p:nvPr/>
            </p:nvSpPr>
            <p:spPr>
              <a:xfrm>
                <a:off x="1360430" y="685800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7" name="Icon"/>
              <p:cNvSpPr/>
              <p:nvPr/>
            </p:nvSpPr>
            <p:spPr>
              <a:xfrm>
                <a:off x="1150118" y="685800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8" name="Icon"/>
              <p:cNvSpPr/>
              <p:nvPr/>
            </p:nvSpPr>
            <p:spPr>
              <a:xfrm>
                <a:off x="939806" y="685800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9" name="Icon"/>
              <p:cNvSpPr/>
              <p:nvPr/>
            </p:nvSpPr>
            <p:spPr>
              <a:xfrm>
                <a:off x="635826" y="685800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0" name="Dropdown Arrow"/>
              <p:cNvSpPr/>
              <p:nvPr/>
            </p:nvSpPr>
            <p:spPr>
              <a:xfrm flipV="1">
                <a:off x="836625" y="750087"/>
                <a:ext cx="54864" cy="27432"/>
              </a:xfrm>
              <a:prstGeom prst="triangle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1" name="Icon"/>
              <p:cNvSpPr/>
              <p:nvPr/>
            </p:nvSpPr>
            <p:spPr>
              <a:xfrm>
                <a:off x="324930" y="685800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2" name="Dropdown Arrow"/>
              <p:cNvSpPr/>
              <p:nvPr/>
            </p:nvSpPr>
            <p:spPr>
              <a:xfrm flipV="1">
                <a:off x="525729" y="750087"/>
                <a:ext cx="54864" cy="27432"/>
              </a:xfrm>
              <a:prstGeom prst="triangle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13" name="Icon Group Handle"/>
              <p:cNvGrpSpPr/>
              <p:nvPr/>
            </p:nvGrpSpPr>
            <p:grpSpPr>
              <a:xfrm>
                <a:off x="218060" y="618846"/>
                <a:ext cx="73152" cy="265176"/>
                <a:chOff x="259028" y="618846"/>
                <a:chExt cx="73152" cy="265176"/>
              </a:xfrm>
            </p:grpSpPr>
            <p:sp>
              <p:nvSpPr>
                <p:cNvPr id="236" name="Spacing"/>
                <p:cNvSpPr/>
                <p:nvPr/>
              </p:nvSpPr>
              <p:spPr>
                <a:xfrm>
                  <a:off x="259028" y="618846"/>
                  <a:ext cx="73152" cy="265176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7" name="Rectangle"/>
                <p:cNvSpPr/>
                <p:nvPr/>
              </p:nvSpPr>
              <p:spPr>
                <a:xfrm>
                  <a:off x="286080" y="810008"/>
                  <a:ext cx="18288" cy="18288"/>
                </a:xfrm>
                <a:prstGeom prst="rect">
                  <a:avLst/>
                </a:prstGeom>
                <a:solidFill>
                  <a:srgbClr val="484848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8" name="Rectangle"/>
                <p:cNvSpPr/>
                <p:nvPr/>
              </p:nvSpPr>
              <p:spPr>
                <a:xfrm>
                  <a:off x="286080" y="771532"/>
                  <a:ext cx="18288" cy="18288"/>
                </a:xfrm>
                <a:prstGeom prst="rect">
                  <a:avLst/>
                </a:prstGeom>
                <a:solidFill>
                  <a:srgbClr val="484848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9" name="Rectangle"/>
                <p:cNvSpPr/>
                <p:nvPr/>
              </p:nvSpPr>
              <p:spPr>
                <a:xfrm>
                  <a:off x="286840" y="733800"/>
                  <a:ext cx="18288" cy="18288"/>
                </a:xfrm>
                <a:prstGeom prst="rect">
                  <a:avLst/>
                </a:prstGeom>
                <a:solidFill>
                  <a:srgbClr val="484848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0" name="Rectangle"/>
                <p:cNvSpPr/>
                <p:nvPr/>
              </p:nvSpPr>
              <p:spPr>
                <a:xfrm>
                  <a:off x="286840" y="695324"/>
                  <a:ext cx="18288" cy="18288"/>
                </a:xfrm>
                <a:prstGeom prst="rect">
                  <a:avLst/>
                </a:prstGeom>
                <a:solidFill>
                  <a:srgbClr val="484848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214" name="Rectangle 213"/>
              <p:cNvSpPr/>
              <p:nvPr/>
            </p:nvSpPr>
            <p:spPr>
              <a:xfrm>
                <a:off x="1432913" y="926388"/>
                <a:ext cx="9144" cy="173736"/>
              </a:xfrm>
              <a:prstGeom prst="rect">
                <a:avLst/>
              </a:prstGeom>
              <a:solidFill>
                <a:srgbClr val="484848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5" name="Icon"/>
              <p:cNvSpPr/>
              <p:nvPr/>
            </p:nvSpPr>
            <p:spPr>
              <a:xfrm>
                <a:off x="1224125" y="935253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6" name="Icon"/>
              <p:cNvSpPr/>
              <p:nvPr/>
            </p:nvSpPr>
            <p:spPr>
              <a:xfrm>
                <a:off x="1013813" y="935253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7" name="Icon"/>
              <p:cNvSpPr/>
              <p:nvPr/>
            </p:nvSpPr>
            <p:spPr>
              <a:xfrm>
                <a:off x="803501" y="935253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740348" y="926388"/>
                <a:ext cx="9144" cy="173736"/>
              </a:xfrm>
              <a:prstGeom prst="rect">
                <a:avLst/>
              </a:prstGeom>
              <a:solidFill>
                <a:srgbClr val="484848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9" name="Icon"/>
              <p:cNvSpPr/>
              <p:nvPr/>
            </p:nvSpPr>
            <p:spPr>
              <a:xfrm>
                <a:off x="531560" y="935253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0" name="Icon"/>
              <p:cNvSpPr/>
              <p:nvPr/>
            </p:nvSpPr>
            <p:spPr>
              <a:xfrm>
                <a:off x="321248" y="935253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21" name="Icon Group Handle"/>
              <p:cNvGrpSpPr/>
              <p:nvPr/>
            </p:nvGrpSpPr>
            <p:grpSpPr>
              <a:xfrm>
                <a:off x="218060" y="884675"/>
                <a:ext cx="73152" cy="248799"/>
                <a:chOff x="259028" y="635222"/>
                <a:chExt cx="73152" cy="248799"/>
              </a:xfrm>
            </p:grpSpPr>
            <p:sp>
              <p:nvSpPr>
                <p:cNvPr id="231" name="Spacing"/>
                <p:cNvSpPr/>
                <p:nvPr/>
              </p:nvSpPr>
              <p:spPr>
                <a:xfrm>
                  <a:off x="259028" y="635222"/>
                  <a:ext cx="73152" cy="248799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2" name="Rectangle"/>
                <p:cNvSpPr/>
                <p:nvPr/>
              </p:nvSpPr>
              <p:spPr>
                <a:xfrm>
                  <a:off x="286080" y="810008"/>
                  <a:ext cx="18288" cy="18288"/>
                </a:xfrm>
                <a:prstGeom prst="rect">
                  <a:avLst/>
                </a:prstGeom>
                <a:solidFill>
                  <a:srgbClr val="484848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3" name="Rectangle"/>
                <p:cNvSpPr/>
                <p:nvPr/>
              </p:nvSpPr>
              <p:spPr>
                <a:xfrm>
                  <a:off x="286080" y="771532"/>
                  <a:ext cx="18288" cy="18288"/>
                </a:xfrm>
                <a:prstGeom prst="rect">
                  <a:avLst/>
                </a:prstGeom>
                <a:solidFill>
                  <a:srgbClr val="484848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4" name="Rectangle"/>
                <p:cNvSpPr/>
                <p:nvPr/>
              </p:nvSpPr>
              <p:spPr>
                <a:xfrm>
                  <a:off x="286840" y="733800"/>
                  <a:ext cx="18288" cy="18288"/>
                </a:xfrm>
                <a:prstGeom prst="rect">
                  <a:avLst/>
                </a:prstGeom>
                <a:solidFill>
                  <a:srgbClr val="484848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5" name="Rectangle"/>
                <p:cNvSpPr/>
                <p:nvPr/>
              </p:nvSpPr>
              <p:spPr>
                <a:xfrm>
                  <a:off x="286840" y="695324"/>
                  <a:ext cx="18288" cy="18288"/>
                </a:xfrm>
                <a:prstGeom prst="rect">
                  <a:avLst/>
                </a:prstGeom>
                <a:solidFill>
                  <a:srgbClr val="484848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222" name="Icon"/>
              <p:cNvSpPr/>
              <p:nvPr/>
            </p:nvSpPr>
            <p:spPr>
              <a:xfrm>
                <a:off x="1975547" y="935253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1912394" y="926388"/>
                <a:ext cx="9144" cy="173736"/>
              </a:xfrm>
              <a:prstGeom prst="rect">
                <a:avLst/>
              </a:prstGeom>
              <a:solidFill>
                <a:srgbClr val="484848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4" name="Icon"/>
              <p:cNvSpPr/>
              <p:nvPr/>
            </p:nvSpPr>
            <p:spPr>
              <a:xfrm>
                <a:off x="1703606" y="935253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5" name="Icon"/>
              <p:cNvSpPr/>
              <p:nvPr/>
            </p:nvSpPr>
            <p:spPr>
              <a:xfrm>
                <a:off x="1493294" y="935253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6" name="Icon"/>
              <p:cNvSpPr/>
              <p:nvPr/>
            </p:nvSpPr>
            <p:spPr>
              <a:xfrm>
                <a:off x="2260449" y="935253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2197296" y="926388"/>
                <a:ext cx="9144" cy="173736"/>
              </a:xfrm>
              <a:prstGeom prst="rect">
                <a:avLst/>
              </a:prstGeom>
              <a:solidFill>
                <a:srgbClr val="484848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28" name="Icon Group Expando"/>
              <p:cNvGrpSpPr/>
              <p:nvPr/>
            </p:nvGrpSpPr>
            <p:grpSpPr>
              <a:xfrm>
                <a:off x="2469237" y="1030500"/>
                <a:ext cx="54864" cy="58004"/>
                <a:chOff x="7805496" y="781048"/>
                <a:chExt cx="54864" cy="58004"/>
              </a:xfrm>
            </p:grpSpPr>
            <p:sp>
              <p:nvSpPr>
                <p:cNvPr id="229" name="Dropdown Arrow"/>
                <p:cNvSpPr/>
                <p:nvPr/>
              </p:nvSpPr>
              <p:spPr>
                <a:xfrm flipV="1">
                  <a:off x="7805496" y="811620"/>
                  <a:ext cx="54864" cy="27432"/>
                </a:xfrm>
                <a:prstGeom prst="triangle">
                  <a:avLst/>
                </a:prstGeom>
                <a:solidFill>
                  <a:srgbClr val="919191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0" name="Line"/>
                <p:cNvSpPr/>
                <p:nvPr/>
              </p:nvSpPr>
              <p:spPr>
                <a:xfrm flipV="1">
                  <a:off x="7805496" y="781048"/>
                  <a:ext cx="54864" cy="9144"/>
                </a:xfrm>
                <a:prstGeom prst="rect">
                  <a:avLst/>
                </a:prstGeom>
                <a:solidFill>
                  <a:srgbClr val="919191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159" name="Menu Bar"/>
            <p:cNvSpPr/>
            <p:nvPr/>
          </p:nvSpPr>
          <p:spPr>
            <a:xfrm>
              <a:off x="154136" y="372835"/>
              <a:ext cx="6573227" cy="288515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rgbClr val="4F81BD">
                <a:shade val="50000"/>
              </a:srgbClr>
            </a:lnRef>
            <a:fillRef idx="1001">
              <a:srgbClr val="000000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none" lIns="82266" tIns="45704" rIns="73126" bIns="45704" spcCol="0" rtlCol="0" anchor="ctr">
              <a:spAutoFit/>
            </a:bodyPr>
            <a:lstStyle/>
            <a:p>
              <a:r>
                <a:rPr lang="en-US" sz="900" spc="30" dirty="0" smtClean="0">
                  <a:solidFill>
                    <a:prstClr val="black">
                      <a:lumMod val="95000"/>
                      <a:lumOff val="5000"/>
                    </a:prst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File    Edit    View    Build    Debug    Team    Data    Tools    Test    Analyze    Windows    Help</a:t>
              </a:r>
              <a:endParaRPr lang="en-US" sz="900" spc="30" dirty="0">
                <a:solidFill>
                  <a:prstClr val="black">
                    <a:lumMod val="95000"/>
                    <a:lumOff val="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grpSp>
          <p:nvGrpSpPr>
            <p:cNvPr id="160" name="Group 159"/>
            <p:cNvGrpSpPr/>
            <p:nvPr>
              <p:custDataLst>
                <p:custData r:id="rId2"/>
              </p:custDataLst>
            </p:nvPr>
          </p:nvGrpSpPr>
          <p:grpSpPr>
            <a:xfrm>
              <a:off x="6246352" y="1856778"/>
              <a:ext cx="2745251" cy="4412643"/>
              <a:chOff x="3880709" y="2449673"/>
              <a:chExt cx="1672365" cy="2227102"/>
            </a:xfrm>
          </p:grpSpPr>
          <p:sp>
            <p:nvSpPr>
              <p:cNvPr id="161" name="Container"/>
              <p:cNvSpPr>
                <a:spLocks/>
              </p:cNvSpPr>
              <p:nvPr/>
            </p:nvSpPr>
            <p:spPr>
              <a:xfrm>
                <a:off x="3880709" y="2449673"/>
                <a:ext cx="1672365" cy="2227102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solidFill>
                  <a:srgbClr val="FFFFFF">
                    <a:lumMod val="50000"/>
                  </a:srgb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grpSp>
            <p:nvGrpSpPr>
              <p:cNvPr id="162" name="Group 161"/>
              <p:cNvGrpSpPr/>
              <p:nvPr/>
            </p:nvGrpSpPr>
            <p:grpSpPr>
              <a:xfrm>
                <a:off x="3935676" y="2493865"/>
                <a:ext cx="474845" cy="94731"/>
                <a:chOff x="1896307" y="4336874"/>
                <a:chExt cx="474845" cy="94731"/>
              </a:xfrm>
            </p:grpSpPr>
            <p:sp>
              <p:nvSpPr>
                <p:cNvPr id="181" name="Text1"/>
                <p:cNvSpPr txBox="1">
                  <a:spLocks/>
                </p:cNvSpPr>
                <p:nvPr/>
              </p:nvSpPr>
              <p:spPr>
                <a:xfrm>
                  <a:off x="2014946" y="4338373"/>
                  <a:ext cx="356206" cy="87382"/>
                </a:xfrm>
                <a:prstGeom prst="rect">
                  <a:avLst/>
                </a:prstGeom>
                <a:noFill/>
              </p:spPr>
              <p:txBody>
                <a:bodyPr wrap="none" tIns="0" rIns="182880" bIns="0" rtlCol="0">
                  <a:spAutoFit/>
                </a:bodyPr>
                <a:lstStyle/>
                <a:p>
                  <a:r>
                    <a:rPr lang="en-US" sz="900" dirty="0" smtClean="0">
                      <a:latin typeface="Segoe UI" pitchFamily="34" charset="0"/>
                      <a:ea typeface="Segoe UI" pitchFamily="34" charset="0"/>
                      <a:cs typeface="Segoe UI" pitchFamily="34" charset="0"/>
                    </a:rPr>
                    <a:t>text</a:t>
                  </a:r>
                  <a:endParaRPr lang="en-US" sz="900" dirty="0">
                    <a:latin typeface="Segoe UI" pitchFamily="34" charset="0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82" name="Icon1"/>
                <p:cNvSpPr>
                  <a:spLocks/>
                </p:cNvSpPr>
                <p:nvPr/>
              </p:nvSpPr>
              <p:spPr>
                <a:xfrm>
                  <a:off x="1896307" y="4336874"/>
                  <a:ext cx="114340" cy="94731"/>
                </a:xfrm>
                <a:prstGeom prst="rect">
                  <a:avLst/>
                </a:prstGeom>
                <a:solidFill>
                  <a:srgbClr val="FFFFFF">
                    <a:lumMod val="85000"/>
                  </a:srgbClr>
                </a:solidFill>
                <a:ln w="3175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3" name="Group 162"/>
              <p:cNvGrpSpPr/>
              <p:nvPr/>
            </p:nvGrpSpPr>
            <p:grpSpPr>
              <a:xfrm>
                <a:off x="4050015" y="2615600"/>
                <a:ext cx="474845" cy="94731"/>
                <a:chOff x="1822953" y="4217409"/>
                <a:chExt cx="474845" cy="94731"/>
              </a:xfrm>
            </p:grpSpPr>
            <p:sp>
              <p:nvSpPr>
                <p:cNvPr id="179" name="Text2"/>
                <p:cNvSpPr txBox="1">
                  <a:spLocks/>
                </p:cNvSpPr>
                <p:nvPr/>
              </p:nvSpPr>
              <p:spPr>
                <a:xfrm>
                  <a:off x="1941592" y="4218909"/>
                  <a:ext cx="356206" cy="87381"/>
                </a:xfrm>
                <a:prstGeom prst="rect">
                  <a:avLst/>
                </a:prstGeom>
                <a:noFill/>
              </p:spPr>
              <p:txBody>
                <a:bodyPr wrap="none" tIns="0" rIns="182880" bIns="0" rtlCol="0">
                  <a:spAutoFit/>
                </a:bodyPr>
                <a:lstStyle/>
                <a:p>
                  <a:r>
                    <a:rPr lang="en-US" sz="900" dirty="0" smtClean="0">
                      <a:latin typeface="Segoe UI" pitchFamily="34" charset="0"/>
                      <a:ea typeface="Segoe UI" pitchFamily="34" charset="0"/>
                      <a:cs typeface="Segoe UI" pitchFamily="34" charset="0"/>
                    </a:rPr>
                    <a:t>text</a:t>
                  </a:r>
                  <a:endParaRPr lang="en-US" sz="900" dirty="0">
                    <a:latin typeface="Segoe UI" pitchFamily="34" charset="0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80" name="Icon2"/>
                <p:cNvSpPr>
                  <a:spLocks/>
                </p:cNvSpPr>
                <p:nvPr/>
              </p:nvSpPr>
              <p:spPr>
                <a:xfrm>
                  <a:off x="1822953" y="4217409"/>
                  <a:ext cx="114340" cy="94731"/>
                </a:xfrm>
                <a:prstGeom prst="rect">
                  <a:avLst/>
                </a:prstGeom>
                <a:solidFill>
                  <a:srgbClr val="FFFFFF">
                    <a:lumMod val="85000"/>
                  </a:srgbClr>
                </a:solidFill>
                <a:ln w="3175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4" name="Group 163"/>
              <p:cNvGrpSpPr/>
              <p:nvPr/>
            </p:nvGrpSpPr>
            <p:grpSpPr>
              <a:xfrm>
                <a:off x="4168653" y="2739855"/>
                <a:ext cx="474845" cy="94731"/>
                <a:chOff x="1746842" y="4095474"/>
                <a:chExt cx="474845" cy="94731"/>
              </a:xfrm>
            </p:grpSpPr>
            <p:sp>
              <p:nvSpPr>
                <p:cNvPr id="177" name="Text3"/>
                <p:cNvSpPr txBox="1">
                  <a:spLocks/>
                </p:cNvSpPr>
                <p:nvPr/>
              </p:nvSpPr>
              <p:spPr>
                <a:xfrm>
                  <a:off x="1865481" y="4096973"/>
                  <a:ext cx="356206" cy="87382"/>
                </a:xfrm>
                <a:prstGeom prst="rect">
                  <a:avLst/>
                </a:prstGeom>
                <a:noFill/>
              </p:spPr>
              <p:txBody>
                <a:bodyPr wrap="none" tIns="0" rIns="182880" bIns="0" rtlCol="0">
                  <a:spAutoFit/>
                </a:bodyPr>
                <a:lstStyle/>
                <a:p>
                  <a:r>
                    <a:rPr lang="en-US" sz="900" dirty="0" smtClean="0">
                      <a:latin typeface="Segoe UI" pitchFamily="34" charset="0"/>
                      <a:ea typeface="Segoe UI" pitchFamily="34" charset="0"/>
                      <a:cs typeface="Segoe UI" pitchFamily="34" charset="0"/>
                    </a:rPr>
                    <a:t>text</a:t>
                  </a:r>
                  <a:endParaRPr lang="en-US" sz="900" dirty="0">
                    <a:latin typeface="Segoe UI" pitchFamily="34" charset="0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78" name="Icon3"/>
                <p:cNvSpPr>
                  <a:spLocks/>
                </p:cNvSpPr>
                <p:nvPr/>
              </p:nvSpPr>
              <p:spPr>
                <a:xfrm>
                  <a:off x="1746842" y="4095474"/>
                  <a:ext cx="114340" cy="94731"/>
                </a:xfrm>
                <a:prstGeom prst="rect">
                  <a:avLst/>
                </a:prstGeom>
                <a:solidFill>
                  <a:srgbClr val="FFFFFF">
                    <a:lumMod val="85000"/>
                  </a:srgbClr>
                </a:solidFill>
                <a:ln w="3175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5" name="Group 164"/>
              <p:cNvGrpSpPr/>
              <p:nvPr/>
            </p:nvGrpSpPr>
            <p:grpSpPr>
              <a:xfrm>
                <a:off x="4168653" y="2864109"/>
                <a:ext cx="474845" cy="94731"/>
                <a:chOff x="1746842" y="3973538"/>
                <a:chExt cx="474845" cy="94731"/>
              </a:xfrm>
            </p:grpSpPr>
            <p:sp>
              <p:nvSpPr>
                <p:cNvPr id="175" name="Text4"/>
                <p:cNvSpPr txBox="1">
                  <a:spLocks/>
                </p:cNvSpPr>
                <p:nvPr/>
              </p:nvSpPr>
              <p:spPr>
                <a:xfrm>
                  <a:off x="1865481" y="3975038"/>
                  <a:ext cx="356206" cy="87381"/>
                </a:xfrm>
                <a:prstGeom prst="rect">
                  <a:avLst/>
                </a:prstGeom>
                <a:noFill/>
              </p:spPr>
              <p:txBody>
                <a:bodyPr wrap="none" tIns="0" rIns="182880" bIns="0" rtlCol="0">
                  <a:spAutoFit/>
                </a:bodyPr>
                <a:lstStyle/>
                <a:p>
                  <a:r>
                    <a:rPr lang="en-US" sz="900" dirty="0" smtClean="0">
                      <a:latin typeface="Segoe UI" pitchFamily="34" charset="0"/>
                      <a:ea typeface="Segoe UI" pitchFamily="34" charset="0"/>
                      <a:cs typeface="Segoe UI" pitchFamily="34" charset="0"/>
                    </a:rPr>
                    <a:t>text</a:t>
                  </a:r>
                  <a:endParaRPr lang="en-US" sz="900" dirty="0">
                    <a:latin typeface="Segoe UI" pitchFamily="34" charset="0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76" name="Icon4"/>
                <p:cNvSpPr>
                  <a:spLocks/>
                </p:cNvSpPr>
                <p:nvPr/>
              </p:nvSpPr>
              <p:spPr>
                <a:xfrm>
                  <a:off x="1746842" y="3973538"/>
                  <a:ext cx="114340" cy="94731"/>
                </a:xfrm>
                <a:prstGeom prst="rect">
                  <a:avLst/>
                </a:prstGeom>
                <a:solidFill>
                  <a:srgbClr val="FFFFFF">
                    <a:lumMod val="85000"/>
                  </a:srgbClr>
                </a:solidFill>
                <a:ln w="3175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6" name="Group 165"/>
              <p:cNvGrpSpPr/>
              <p:nvPr/>
            </p:nvGrpSpPr>
            <p:grpSpPr>
              <a:xfrm>
                <a:off x="4168653" y="2988364"/>
                <a:ext cx="474845" cy="94731"/>
                <a:chOff x="1746842" y="3851603"/>
                <a:chExt cx="474845" cy="94731"/>
              </a:xfrm>
            </p:grpSpPr>
            <p:sp>
              <p:nvSpPr>
                <p:cNvPr id="173" name="Text5"/>
                <p:cNvSpPr txBox="1">
                  <a:spLocks/>
                </p:cNvSpPr>
                <p:nvPr/>
              </p:nvSpPr>
              <p:spPr>
                <a:xfrm>
                  <a:off x="1865481" y="3853102"/>
                  <a:ext cx="356206" cy="87382"/>
                </a:xfrm>
                <a:prstGeom prst="rect">
                  <a:avLst/>
                </a:prstGeom>
                <a:noFill/>
              </p:spPr>
              <p:txBody>
                <a:bodyPr wrap="none" tIns="0" rIns="182880" bIns="0" rtlCol="0">
                  <a:spAutoFit/>
                </a:bodyPr>
                <a:lstStyle/>
                <a:p>
                  <a:r>
                    <a:rPr lang="en-US" sz="900" dirty="0" smtClean="0">
                      <a:latin typeface="Segoe UI" pitchFamily="34" charset="0"/>
                      <a:ea typeface="Segoe UI" pitchFamily="34" charset="0"/>
                      <a:cs typeface="Segoe UI" pitchFamily="34" charset="0"/>
                    </a:rPr>
                    <a:t>text</a:t>
                  </a:r>
                  <a:endParaRPr lang="en-US" sz="900" dirty="0">
                    <a:latin typeface="Segoe UI" pitchFamily="34" charset="0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74" name="Icon5"/>
                <p:cNvSpPr>
                  <a:spLocks/>
                </p:cNvSpPr>
                <p:nvPr/>
              </p:nvSpPr>
              <p:spPr>
                <a:xfrm>
                  <a:off x="1746842" y="3851603"/>
                  <a:ext cx="114340" cy="94731"/>
                </a:xfrm>
                <a:prstGeom prst="rect">
                  <a:avLst/>
                </a:prstGeom>
                <a:solidFill>
                  <a:srgbClr val="FFFFFF">
                    <a:lumMod val="85000"/>
                  </a:srgbClr>
                </a:solidFill>
                <a:ln w="3175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7" name="Group 166"/>
              <p:cNvGrpSpPr/>
              <p:nvPr/>
            </p:nvGrpSpPr>
            <p:grpSpPr>
              <a:xfrm>
                <a:off x="3935676" y="3112618"/>
                <a:ext cx="474845" cy="94731"/>
                <a:chOff x="1896307" y="3729667"/>
                <a:chExt cx="474845" cy="94731"/>
              </a:xfrm>
            </p:grpSpPr>
            <p:sp>
              <p:nvSpPr>
                <p:cNvPr id="171" name="Text6"/>
                <p:cNvSpPr txBox="1">
                  <a:spLocks/>
                </p:cNvSpPr>
                <p:nvPr/>
              </p:nvSpPr>
              <p:spPr>
                <a:xfrm>
                  <a:off x="2014946" y="3731167"/>
                  <a:ext cx="356206" cy="87381"/>
                </a:xfrm>
                <a:prstGeom prst="rect">
                  <a:avLst/>
                </a:prstGeom>
                <a:noFill/>
              </p:spPr>
              <p:txBody>
                <a:bodyPr wrap="none" tIns="0" rIns="182880" bIns="0" rtlCol="0">
                  <a:spAutoFit/>
                </a:bodyPr>
                <a:lstStyle/>
                <a:p>
                  <a:r>
                    <a:rPr lang="en-US" sz="900" dirty="0" smtClean="0">
                      <a:latin typeface="Segoe UI" pitchFamily="34" charset="0"/>
                      <a:ea typeface="Segoe UI" pitchFamily="34" charset="0"/>
                      <a:cs typeface="Segoe UI" pitchFamily="34" charset="0"/>
                    </a:rPr>
                    <a:t>text</a:t>
                  </a:r>
                  <a:endParaRPr lang="en-US" sz="900" dirty="0">
                    <a:latin typeface="Segoe UI" pitchFamily="34" charset="0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72" name="Icon6"/>
                <p:cNvSpPr>
                  <a:spLocks/>
                </p:cNvSpPr>
                <p:nvPr/>
              </p:nvSpPr>
              <p:spPr>
                <a:xfrm>
                  <a:off x="1896307" y="3729667"/>
                  <a:ext cx="114340" cy="94731"/>
                </a:xfrm>
                <a:prstGeom prst="rect">
                  <a:avLst/>
                </a:prstGeom>
                <a:solidFill>
                  <a:srgbClr val="FFFFFF">
                    <a:lumMod val="85000"/>
                  </a:srgbClr>
                </a:solidFill>
                <a:ln w="3175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8" name="Group 167"/>
              <p:cNvGrpSpPr/>
              <p:nvPr/>
            </p:nvGrpSpPr>
            <p:grpSpPr>
              <a:xfrm>
                <a:off x="3935676" y="3236872"/>
                <a:ext cx="474845" cy="94731"/>
                <a:chOff x="1896307" y="3607731"/>
                <a:chExt cx="474845" cy="94731"/>
              </a:xfrm>
            </p:grpSpPr>
            <p:sp>
              <p:nvSpPr>
                <p:cNvPr id="169" name="Text7"/>
                <p:cNvSpPr txBox="1">
                  <a:spLocks/>
                </p:cNvSpPr>
                <p:nvPr/>
              </p:nvSpPr>
              <p:spPr>
                <a:xfrm>
                  <a:off x="2014946" y="3609231"/>
                  <a:ext cx="356206" cy="87381"/>
                </a:xfrm>
                <a:prstGeom prst="rect">
                  <a:avLst/>
                </a:prstGeom>
                <a:noFill/>
              </p:spPr>
              <p:txBody>
                <a:bodyPr wrap="none" tIns="0" rIns="182880" bIns="0" rtlCol="0">
                  <a:spAutoFit/>
                </a:bodyPr>
                <a:lstStyle/>
                <a:p>
                  <a:r>
                    <a:rPr lang="en-US" sz="900" dirty="0" smtClean="0">
                      <a:latin typeface="Segoe UI" pitchFamily="34" charset="0"/>
                      <a:ea typeface="Segoe UI" pitchFamily="34" charset="0"/>
                      <a:cs typeface="Segoe UI" pitchFamily="34" charset="0"/>
                    </a:rPr>
                    <a:t>text</a:t>
                  </a:r>
                  <a:endParaRPr lang="en-US" sz="900" dirty="0">
                    <a:latin typeface="Segoe UI" pitchFamily="34" charset="0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70" name="Icon7"/>
                <p:cNvSpPr>
                  <a:spLocks/>
                </p:cNvSpPr>
                <p:nvPr/>
              </p:nvSpPr>
              <p:spPr>
                <a:xfrm>
                  <a:off x="1896307" y="3607731"/>
                  <a:ext cx="114340" cy="94731"/>
                </a:xfrm>
                <a:prstGeom prst="rect">
                  <a:avLst/>
                </a:prstGeom>
                <a:solidFill>
                  <a:srgbClr val="FFFFFF">
                    <a:lumMod val="85000"/>
                  </a:srgbClr>
                </a:solidFill>
                <a:ln w="3175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</p:grpSp>
        </p:grpSp>
      </p:grpSp>
      <p:pic>
        <p:nvPicPr>
          <p:cNvPr id="280" name="Picture 279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319" y="3692364"/>
            <a:ext cx="2702198" cy="2598170"/>
          </a:xfrm>
          <a:prstGeom prst="rect">
            <a:avLst/>
          </a:prstGeom>
        </p:spPr>
      </p:pic>
      <p:sp>
        <p:nvSpPr>
          <p:cNvPr id="278" name="TextBox 277"/>
          <p:cNvSpPr txBox="1"/>
          <p:nvPr/>
        </p:nvSpPr>
        <p:spPr>
          <a:xfrm>
            <a:off x="1787294" y="2557729"/>
            <a:ext cx="34603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i="1" smtClean="0">
                <a:latin typeface="Consolas" pitchFamily="49" charset="0"/>
                <a:cs typeface="Consolas" pitchFamily="49" charset="0"/>
              </a:rPr>
              <a:t>demotime</a:t>
            </a:r>
            <a:endParaRPr lang="cs-CZ" sz="5400" i="1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550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Kryptografie dle PKCS #11</a:t>
            </a:r>
          </a:p>
          <a:p>
            <a:pPr lvl="1"/>
            <a:r>
              <a:rPr lang="cs-CZ" smtClean="0"/>
              <a:t>RSA, AES, TripleDES, DSA,</a:t>
            </a:r>
            <a:br>
              <a:rPr lang="cs-CZ" smtClean="0"/>
            </a:br>
            <a:r>
              <a:rPr lang="cs-CZ" smtClean="0"/>
              <a:t>ECDiffieHellman, ECDSA, HMAC, RNG</a:t>
            </a:r>
          </a:p>
          <a:p>
            <a:pPr lvl="1"/>
            <a:r>
              <a:rPr lang="cs-CZ" smtClean="0"/>
              <a:t>omezené zdroje (jedna implementace, velikost)</a:t>
            </a:r>
          </a:p>
          <a:p>
            <a:pPr lvl="1"/>
            <a:r>
              <a:rPr lang="cs-CZ" smtClean="0"/>
              <a:t>rozšiřitelnost dle PKCS #11</a:t>
            </a:r>
          </a:p>
          <a:p>
            <a:pPr marL="0" indent="0">
              <a:buNone/>
            </a:pPr>
            <a:r>
              <a:rPr lang="cs-CZ" sz="1500" smtClean="0">
                <a:solidFill>
                  <a:srgbClr val="0000FF"/>
                </a:solidFill>
                <a:latin typeface="Consolas"/>
              </a:rPr>
              <a:t/>
            </a:r>
            <a:br>
              <a:rPr lang="cs-CZ" sz="1500" smtClean="0">
                <a:solidFill>
                  <a:srgbClr val="0000FF"/>
                </a:solidFill>
                <a:latin typeface="Consolas"/>
              </a:rPr>
            </a:br>
            <a:r>
              <a:rPr lang="cs-CZ" sz="1500" smtClean="0">
                <a:solidFill>
                  <a:srgbClr val="0000FF"/>
                </a:solidFill>
                <a:latin typeface="Consolas"/>
              </a:rPr>
              <a:t>public</a:t>
            </a:r>
            <a:r>
              <a:rPr lang="cs-CZ" sz="150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cs-CZ" sz="1500">
                <a:solidFill>
                  <a:srgbClr val="0000FF"/>
                </a:solidFill>
                <a:latin typeface="Consolas"/>
              </a:rPr>
              <a:t>byte</a:t>
            </a:r>
            <a:r>
              <a:rPr lang="cs-CZ" sz="1500">
                <a:solidFill>
                  <a:prstClr val="black"/>
                </a:solidFill>
                <a:latin typeface="Consolas"/>
              </a:rPr>
              <a:t>[] AesEncrypt(</a:t>
            </a:r>
            <a:r>
              <a:rPr lang="cs-CZ" sz="1500">
                <a:solidFill>
                  <a:srgbClr val="0000FF"/>
                </a:solidFill>
                <a:latin typeface="Consolas"/>
              </a:rPr>
              <a:t>byte</a:t>
            </a:r>
            <a:r>
              <a:rPr lang="cs-CZ" sz="1500">
                <a:solidFill>
                  <a:prstClr val="black"/>
                </a:solidFill>
                <a:latin typeface="Consolas"/>
              </a:rPr>
              <a:t>[] data, </a:t>
            </a:r>
            <a:r>
              <a:rPr lang="cs-CZ" sz="1500">
                <a:solidFill>
                  <a:srgbClr val="2B91AF"/>
                </a:solidFill>
                <a:latin typeface="Consolas"/>
              </a:rPr>
              <a:t>CryptoKey</a:t>
            </a:r>
            <a:r>
              <a:rPr lang="cs-CZ" sz="1500">
                <a:solidFill>
                  <a:prstClr val="black"/>
                </a:solidFill>
                <a:latin typeface="Consolas"/>
              </a:rPr>
              <a:t> key)</a:t>
            </a:r>
          </a:p>
          <a:p>
            <a:pPr marL="0" indent="0">
              <a:buNone/>
            </a:pPr>
            <a:r>
              <a:rPr lang="cs-CZ" sz="150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0" indent="0">
              <a:buNone/>
            </a:pPr>
            <a:r>
              <a:rPr lang="cs-CZ" sz="1500">
                <a:solidFill>
                  <a:prstClr val="black"/>
                </a:solidFill>
                <a:latin typeface="Consolas"/>
              </a:rPr>
              <a:t>    </a:t>
            </a:r>
            <a:r>
              <a:rPr lang="cs-CZ" sz="1500">
                <a:solidFill>
                  <a:srgbClr val="0000FF"/>
                </a:solidFill>
                <a:latin typeface="Consolas"/>
              </a:rPr>
              <a:t>using</a:t>
            </a:r>
            <a:r>
              <a:rPr lang="cs-CZ" sz="1500">
                <a:solidFill>
                  <a:prstClr val="black"/>
                </a:solidFill>
                <a:latin typeface="Consolas"/>
              </a:rPr>
              <a:t> (</a:t>
            </a:r>
            <a:r>
              <a:rPr lang="cs-CZ" sz="1500">
                <a:solidFill>
                  <a:srgbClr val="2B91AF"/>
                </a:solidFill>
                <a:latin typeface="Consolas"/>
              </a:rPr>
              <a:t>AesCryptoServiceProvider</a:t>
            </a:r>
            <a:r>
              <a:rPr lang="cs-CZ" sz="1500">
                <a:solidFill>
                  <a:prstClr val="black"/>
                </a:solidFill>
                <a:latin typeface="Consolas"/>
              </a:rPr>
              <a:t> csp = </a:t>
            </a:r>
            <a:r>
              <a:rPr lang="cs-CZ" sz="1500">
                <a:solidFill>
                  <a:srgbClr val="0000FF"/>
                </a:solidFill>
                <a:latin typeface="Consolas"/>
              </a:rPr>
              <a:t>new</a:t>
            </a:r>
            <a:r>
              <a:rPr lang="cs-CZ" sz="1500">
                <a:solidFill>
                  <a:prstClr val="black"/>
                </a:solidFill>
                <a:latin typeface="Consolas"/>
              </a:rPr>
              <a:t> </a:t>
            </a:r>
            <a:r>
              <a:rPr lang="cs-CZ" sz="1500">
                <a:solidFill>
                  <a:srgbClr val="2B91AF"/>
                </a:solidFill>
                <a:latin typeface="Consolas"/>
              </a:rPr>
              <a:t>AesCryptoServiceProvider</a:t>
            </a:r>
            <a:r>
              <a:rPr lang="cs-CZ" sz="1500">
                <a:solidFill>
                  <a:prstClr val="black"/>
                </a:solidFill>
                <a:latin typeface="Consolas"/>
              </a:rPr>
              <a:t>(key))</a:t>
            </a:r>
          </a:p>
          <a:p>
            <a:pPr marL="0" indent="0">
              <a:buNone/>
            </a:pPr>
            <a:r>
              <a:rPr lang="cs-CZ" sz="1500">
                <a:solidFill>
                  <a:prstClr val="black"/>
                </a:solidFill>
                <a:latin typeface="Consolas"/>
              </a:rPr>
              <a:t>        </a:t>
            </a:r>
            <a:r>
              <a:rPr lang="cs-CZ" sz="1500">
                <a:solidFill>
                  <a:srgbClr val="0000FF"/>
                </a:solidFill>
                <a:latin typeface="Consolas"/>
              </a:rPr>
              <a:t>using</a:t>
            </a:r>
            <a:r>
              <a:rPr lang="cs-CZ" sz="1500">
                <a:solidFill>
                  <a:prstClr val="black"/>
                </a:solidFill>
                <a:latin typeface="Consolas"/>
              </a:rPr>
              <a:t> (</a:t>
            </a:r>
            <a:r>
              <a:rPr lang="cs-CZ" sz="1500">
                <a:solidFill>
                  <a:srgbClr val="2B91AF"/>
                </a:solidFill>
                <a:latin typeface="Consolas"/>
              </a:rPr>
              <a:t>ICryptoTransform</a:t>
            </a:r>
            <a:r>
              <a:rPr lang="cs-CZ" sz="1500">
                <a:solidFill>
                  <a:prstClr val="black"/>
                </a:solidFill>
                <a:latin typeface="Consolas"/>
              </a:rPr>
              <a:t> encr = csp.CreateEncryptor())</a:t>
            </a:r>
          </a:p>
          <a:p>
            <a:pPr marL="0" indent="0">
              <a:buNone/>
            </a:pPr>
            <a:r>
              <a:rPr lang="cs-CZ" sz="1500">
                <a:solidFill>
                  <a:prstClr val="black"/>
                </a:solidFill>
                <a:latin typeface="Consolas"/>
              </a:rPr>
              <a:t>            </a:t>
            </a:r>
            <a:r>
              <a:rPr lang="cs-CZ" sz="1500">
                <a:solidFill>
                  <a:srgbClr val="0000FF"/>
                </a:solidFill>
                <a:latin typeface="Consolas"/>
              </a:rPr>
              <a:t>return</a:t>
            </a:r>
            <a:r>
              <a:rPr lang="cs-CZ" sz="1500">
                <a:solidFill>
                  <a:prstClr val="black"/>
                </a:solidFill>
                <a:latin typeface="Consolas"/>
              </a:rPr>
              <a:t> encr.TransformFinalBlock(data, 0, data.Length);</a:t>
            </a:r>
          </a:p>
          <a:p>
            <a:pPr marL="0" indent="0">
              <a:buNone/>
            </a:pPr>
            <a:r>
              <a:rPr lang="cs-CZ" sz="1500">
                <a:solidFill>
                  <a:prstClr val="black"/>
                </a:solidFill>
                <a:latin typeface="Consolas"/>
              </a:rPr>
              <a:t>}</a:t>
            </a:r>
          </a:p>
          <a:p>
            <a:endParaRPr lang="cs-CZ">
              <a:solidFill>
                <a:prstClr val="black"/>
              </a:solidFill>
              <a:latin typeface="Consolas"/>
            </a:endParaRPr>
          </a:p>
          <a:p>
            <a:pPr lvl="1"/>
            <a:endParaRPr lang="cs-CZ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Další novinky ve verzi 4.2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5500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cs-CZ" smtClean="0"/>
              <a:t>VB.NET</a:t>
            </a:r>
          </a:p>
          <a:p>
            <a:pPr lvl="1"/>
            <a:r>
              <a:rPr lang="cs-CZ" smtClean="0"/>
              <a:t>včetně ladění a knihoven</a:t>
            </a:r>
          </a:p>
          <a:p>
            <a:r>
              <a:rPr lang="cs-CZ" smtClean="0"/>
              <a:t>System.Text.StringBuilder (Julius Friedman)</a:t>
            </a:r>
          </a:p>
          <a:p>
            <a:pPr lvl="1"/>
            <a:r>
              <a:rPr lang="cs-CZ" smtClean="0"/>
              <a:t>mscorlib.dll</a:t>
            </a:r>
          </a:p>
          <a:p>
            <a:r>
              <a:rPr lang="cs-CZ" smtClean="0"/>
              <a:t>Regulární výrazy (Julius Friedman)</a:t>
            </a:r>
          </a:p>
          <a:p>
            <a:pPr lvl="1"/>
            <a:r>
              <a:rPr lang="cs-CZ"/>
              <a:t>samostatná System.Text.RegularExpressions.dll</a:t>
            </a:r>
          </a:p>
          <a:p>
            <a:pPr lvl="1"/>
            <a:r>
              <a:rPr lang="cs-CZ" smtClean="0"/>
              <a:t>Jakarta 1.5</a:t>
            </a:r>
          </a:p>
          <a:p>
            <a:r>
              <a:rPr lang="cs-CZ" smtClean="0"/>
              <a:t>SNTP ovladač (Valer Bocan) </a:t>
            </a:r>
          </a:p>
          <a:p>
            <a:pPr lvl="1"/>
            <a:r>
              <a:rPr lang="cs-CZ" smtClean="0"/>
              <a:t>Microsoft.SPOT.Time.dll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Další novinky ve verzi 4.2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111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r>
              <a:rPr lang="cs-CZ" smtClean="0"/>
              <a:t>System.Ftp.dll</a:t>
            </a:r>
          </a:p>
          <a:p>
            <a:pPr lvl="1"/>
            <a:r>
              <a:rPr lang="cs-CZ" smtClean="0"/>
              <a:t>FTP klient i server</a:t>
            </a:r>
          </a:p>
          <a:p>
            <a:pPr lvl="1"/>
            <a:endParaRPr lang="cs-CZ"/>
          </a:p>
          <a:p>
            <a:pPr lvl="1"/>
            <a:endParaRPr lang="cs-CZ" smtClean="0"/>
          </a:p>
          <a:p>
            <a:pPr lvl="1"/>
            <a:endParaRPr lang="cs-CZ"/>
          </a:p>
          <a:p>
            <a:r>
              <a:rPr lang="cs-CZ" smtClean="0"/>
              <a:t>Jak zpřístupnit paměťovou kartu po FTP?</a:t>
            </a:r>
          </a:p>
          <a:p>
            <a:pPr marL="400050" lvl="1" indent="0">
              <a:buNone/>
            </a:pPr>
            <a:r>
              <a:rPr lang="cs-CZ" sz="1600" smtClean="0">
                <a:solidFill>
                  <a:srgbClr val="0000FF"/>
                </a:solidFill>
                <a:latin typeface="Consolas"/>
              </a:rPr>
              <a:t/>
            </a:r>
            <a:br>
              <a:rPr lang="cs-CZ" sz="1600" smtClean="0">
                <a:solidFill>
                  <a:srgbClr val="0000FF"/>
                </a:solidFill>
                <a:latin typeface="Consolas"/>
              </a:rPr>
            </a:br>
            <a:r>
              <a:rPr lang="cs-CZ" sz="1600" smtClean="0">
                <a:solidFill>
                  <a:srgbClr val="0000FF"/>
                </a:solidFill>
                <a:latin typeface="Consolas"/>
              </a:rPr>
              <a:t>foreach</a:t>
            </a:r>
            <a:r>
              <a:rPr lang="cs-CZ" sz="160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cs-CZ" sz="1600">
                <a:solidFill>
                  <a:prstClr val="black"/>
                </a:solidFill>
                <a:latin typeface="Consolas"/>
              </a:rPr>
              <a:t>(</a:t>
            </a:r>
            <a:r>
              <a:rPr lang="cs-CZ" sz="1600">
                <a:solidFill>
                  <a:srgbClr val="0000FF"/>
                </a:solidFill>
                <a:latin typeface="Consolas"/>
              </a:rPr>
              <a:t>var</a:t>
            </a:r>
            <a:r>
              <a:rPr lang="cs-CZ" sz="1600">
                <a:solidFill>
                  <a:prstClr val="black"/>
                </a:solidFill>
                <a:latin typeface="Consolas"/>
              </a:rPr>
              <a:t> volume </a:t>
            </a:r>
            <a:r>
              <a:rPr lang="cs-CZ" sz="1600">
                <a:solidFill>
                  <a:srgbClr val="0000FF"/>
                </a:solidFill>
                <a:latin typeface="Consolas"/>
              </a:rPr>
              <a:t>in</a:t>
            </a:r>
            <a:r>
              <a:rPr lang="cs-CZ" sz="1600">
                <a:solidFill>
                  <a:prstClr val="black"/>
                </a:solidFill>
                <a:latin typeface="Consolas"/>
              </a:rPr>
              <a:t> </a:t>
            </a:r>
            <a:r>
              <a:rPr lang="cs-CZ" sz="1600">
                <a:solidFill>
                  <a:srgbClr val="2B91AF"/>
                </a:solidFill>
                <a:latin typeface="Consolas"/>
              </a:rPr>
              <a:t>VolumeInfo</a:t>
            </a:r>
            <a:r>
              <a:rPr lang="cs-CZ" sz="1600">
                <a:solidFill>
                  <a:prstClr val="black"/>
                </a:solidFill>
                <a:latin typeface="Consolas"/>
              </a:rPr>
              <a:t>.GetVolumes())</a:t>
            </a:r>
          </a:p>
          <a:p>
            <a:pPr marL="400050" lvl="1" indent="0">
              <a:buNone/>
            </a:pPr>
            <a:r>
              <a:rPr lang="cs-CZ" sz="1600" smtClean="0">
                <a:solidFill>
                  <a:prstClr val="black"/>
                </a:solidFill>
                <a:latin typeface="Consolas"/>
              </a:rPr>
              <a:t>   </a:t>
            </a:r>
            <a:r>
              <a:rPr lang="cs-CZ" sz="1600">
                <a:solidFill>
                  <a:srgbClr val="0000FF"/>
                </a:solidFill>
                <a:latin typeface="Consolas"/>
              </a:rPr>
              <a:t>if</a:t>
            </a:r>
            <a:r>
              <a:rPr lang="cs-CZ" sz="1600">
                <a:solidFill>
                  <a:prstClr val="black"/>
                </a:solidFill>
                <a:latin typeface="Consolas"/>
              </a:rPr>
              <a:t> (volume.IsFormatted)</a:t>
            </a:r>
          </a:p>
          <a:p>
            <a:pPr marL="400050" lvl="1" indent="0">
              <a:buNone/>
            </a:pPr>
            <a:r>
              <a:rPr lang="en-US" sz="1600" smtClean="0">
                <a:solidFill>
                  <a:prstClr val="black"/>
                </a:solidFill>
                <a:latin typeface="Consolas"/>
              </a:rPr>
              <a:t>      </a:t>
            </a:r>
            <a:r>
              <a:rPr lang="en-US" sz="1600" smtClean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160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>
                <a:solidFill>
                  <a:srgbClr val="2B91AF"/>
                </a:solidFill>
                <a:latin typeface="Consolas"/>
              </a:rPr>
              <a:t>FtpFilesystemListener</a:t>
            </a:r>
            <a:r>
              <a:rPr lang="en-US" sz="160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>
                <a:solidFill>
                  <a:srgbClr val="A31515"/>
                </a:solidFill>
                <a:latin typeface="Consolas"/>
              </a:rPr>
              <a:t>"/"</a:t>
            </a:r>
            <a:r>
              <a:rPr lang="en-US" sz="1600">
                <a:solidFill>
                  <a:prstClr val="black"/>
                </a:solidFill>
                <a:latin typeface="Consolas"/>
              </a:rPr>
              <a:t> + volume.Name </a:t>
            </a:r>
            <a:r>
              <a:rPr lang="en-US" sz="1600">
                <a:solidFill>
                  <a:prstClr val="black"/>
                </a:solidFill>
                <a:latin typeface="Consolas"/>
              </a:rPr>
              <a:t>+ </a:t>
            </a:r>
            <a:r>
              <a:rPr lang="en-US" sz="1600" smtClean="0">
                <a:solidFill>
                  <a:srgbClr val="A31515"/>
                </a:solidFill>
                <a:latin typeface="Consolas"/>
              </a:rPr>
              <a:t>"/"</a:t>
            </a:r>
            <a:r>
              <a:rPr lang="en-US" sz="1600" smtClean="0">
                <a:solidFill>
                  <a:prstClr val="black"/>
                </a:solidFill>
                <a:latin typeface="Consolas"/>
              </a:rPr>
              <a:t>,</a:t>
            </a:r>
            <a:r>
              <a:rPr lang="cs-CZ" sz="1600" smtClean="0">
                <a:solidFill>
                  <a:prstClr val="black"/>
                </a:solidFill>
                <a:latin typeface="Consolas"/>
              </a:rPr>
              <a:t/>
            </a:r>
            <a:br>
              <a:rPr lang="cs-CZ" sz="1600" smtClean="0">
                <a:solidFill>
                  <a:prstClr val="black"/>
                </a:solidFill>
                <a:latin typeface="Consolas"/>
              </a:rPr>
            </a:br>
            <a:r>
              <a:rPr lang="cs-CZ" sz="1600" smtClean="0">
                <a:solidFill>
                  <a:prstClr val="black"/>
                </a:solidFill>
                <a:latin typeface="Consolas"/>
              </a:rPr>
              <a:t>                                      </a:t>
            </a:r>
            <a:r>
              <a:rPr lang="en-US" sz="1600" smtClean="0">
                <a:solidFill>
                  <a:prstClr val="black"/>
                </a:solidFill>
                <a:latin typeface="Consolas"/>
              </a:rPr>
              <a:t>volume.RootDirectory</a:t>
            </a:r>
            <a:r>
              <a:rPr lang="en-US" sz="1600">
                <a:solidFill>
                  <a:prstClr val="black"/>
                </a:solidFill>
                <a:latin typeface="Consolas"/>
              </a:rPr>
              <a:t>).Start();</a:t>
            </a:r>
          </a:p>
          <a:p>
            <a:endParaRPr lang="cs-CZ">
              <a:solidFill>
                <a:prstClr val="black"/>
              </a:solidFill>
              <a:latin typeface="Consolas"/>
            </a:endParaRPr>
          </a:p>
          <a:p>
            <a:endParaRPr lang="cs-CZ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Další novinky ve verzi 4.2</a:t>
            </a:r>
            <a:endParaRPr lang="cs-CZ"/>
          </a:p>
        </p:txBody>
      </p:sp>
      <p:sp>
        <p:nvSpPr>
          <p:cNvPr id="6" name="Freeform 5"/>
          <p:cNvSpPr/>
          <p:nvPr/>
        </p:nvSpPr>
        <p:spPr>
          <a:xfrm>
            <a:off x="5517777" y="2870574"/>
            <a:ext cx="2337792" cy="37085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52729"/>
                </a:lnTo>
                <a:lnTo>
                  <a:pt x="2337792" y="252729"/>
                </a:lnTo>
                <a:lnTo>
                  <a:pt x="2337792" y="37085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5517777" y="2870574"/>
            <a:ext cx="779264" cy="37085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52729"/>
                </a:lnTo>
                <a:lnTo>
                  <a:pt x="779264" y="252729"/>
                </a:lnTo>
                <a:lnTo>
                  <a:pt x="779264" y="37085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>
            <a:off x="4738513" y="2870574"/>
            <a:ext cx="779264" cy="37085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779264" y="0"/>
                </a:moveTo>
                <a:lnTo>
                  <a:pt x="779264" y="252729"/>
                </a:lnTo>
                <a:lnTo>
                  <a:pt x="0" y="252729"/>
                </a:lnTo>
                <a:lnTo>
                  <a:pt x="0" y="37085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3179985" y="2870574"/>
            <a:ext cx="2337792" cy="37085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337792" y="0"/>
                </a:moveTo>
                <a:lnTo>
                  <a:pt x="2337792" y="252729"/>
                </a:lnTo>
                <a:lnTo>
                  <a:pt x="0" y="252729"/>
                </a:lnTo>
                <a:lnTo>
                  <a:pt x="0" y="37085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Rounded Rectangle 9"/>
          <p:cNvSpPr/>
          <p:nvPr/>
        </p:nvSpPr>
        <p:spPr>
          <a:xfrm>
            <a:off x="4880198" y="2060848"/>
            <a:ext cx="1275159" cy="809726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r>
              <a:rPr lang="cs-CZ" smtClean="0"/>
              <a:t>FtpListenerManager</a:t>
            </a:r>
            <a:endParaRPr lang="cs-CZ"/>
          </a:p>
        </p:txBody>
      </p:sp>
      <p:sp>
        <p:nvSpPr>
          <p:cNvPr id="12" name="Rounded Rectangle 11"/>
          <p:cNvSpPr/>
          <p:nvPr/>
        </p:nvSpPr>
        <p:spPr>
          <a:xfrm>
            <a:off x="2542405" y="3241433"/>
            <a:ext cx="1275159" cy="514167"/>
          </a:xfrm>
          <a:prstGeom prst="roundRect">
            <a:avLst>
              <a:gd name="adj" fmla="val 1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cs-CZ" smtClean="0"/>
              <a:t>FtpListener</a:t>
            </a:r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2684090" y="3603923"/>
            <a:ext cx="1275159" cy="286143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816" tIns="61816" rIns="61816" bIns="618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000" kern="1200" smtClean="0"/>
              <a:t>FtpFileListener</a:t>
            </a:r>
            <a:endParaRPr lang="cs-CZ" sz="1000" kern="1200"/>
          </a:p>
        </p:txBody>
      </p:sp>
      <p:sp>
        <p:nvSpPr>
          <p:cNvPr id="14" name="Rounded Rectangle 13"/>
          <p:cNvSpPr/>
          <p:nvPr/>
        </p:nvSpPr>
        <p:spPr>
          <a:xfrm>
            <a:off x="4100934" y="3241433"/>
            <a:ext cx="1275159" cy="514167"/>
          </a:xfrm>
          <a:prstGeom prst="roundRect">
            <a:avLst>
              <a:gd name="adj" fmla="val 1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cs-CZ" smtClean="0"/>
              <a:t>FtpListener</a:t>
            </a:r>
            <a:endParaRPr lang="cs-CZ"/>
          </a:p>
        </p:txBody>
      </p:sp>
      <p:sp>
        <p:nvSpPr>
          <p:cNvPr id="15" name="Rectangle 14"/>
          <p:cNvSpPr/>
          <p:nvPr/>
        </p:nvSpPr>
        <p:spPr>
          <a:xfrm>
            <a:off x="4242618" y="3603923"/>
            <a:ext cx="1275159" cy="286143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816" tIns="61816" rIns="61816" bIns="618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000" kern="1200" smtClean="0"/>
              <a:t>FtpMemoryListener</a:t>
            </a:r>
            <a:endParaRPr lang="cs-CZ" sz="1000" kern="1200"/>
          </a:p>
        </p:txBody>
      </p:sp>
      <p:sp>
        <p:nvSpPr>
          <p:cNvPr id="16" name="Rounded Rectangle 15"/>
          <p:cNvSpPr/>
          <p:nvPr/>
        </p:nvSpPr>
        <p:spPr>
          <a:xfrm>
            <a:off x="5659462" y="3241433"/>
            <a:ext cx="1275159" cy="514167"/>
          </a:xfrm>
          <a:prstGeom prst="roundRect">
            <a:avLst>
              <a:gd name="adj" fmla="val 1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cs-CZ" smtClean="0"/>
              <a:t>FtpListener</a:t>
            </a:r>
            <a:endParaRPr lang="cs-CZ"/>
          </a:p>
        </p:txBody>
      </p:sp>
      <p:sp>
        <p:nvSpPr>
          <p:cNvPr id="17" name="Rectangle 16"/>
          <p:cNvSpPr/>
          <p:nvPr/>
        </p:nvSpPr>
        <p:spPr>
          <a:xfrm>
            <a:off x="5801146" y="3603923"/>
            <a:ext cx="1275159" cy="286143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816" tIns="61816" rIns="61816" bIns="618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000" kern="1200" smtClean="0"/>
              <a:t>…</a:t>
            </a:r>
            <a:endParaRPr lang="cs-CZ" sz="1000" kern="1200"/>
          </a:p>
        </p:txBody>
      </p:sp>
      <p:sp>
        <p:nvSpPr>
          <p:cNvPr id="18" name="Rounded Rectangle 17"/>
          <p:cNvSpPr/>
          <p:nvPr/>
        </p:nvSpPr>
        <p:spPr>
          <a:xfrm>
            <a:off x="7217990" y="3241433"/>
            <a:ext cx="1275159" cy="514167"/>
          </a:xfrm>
          <a:prstGeom prst="roundRect">
            <a:avLst>
              <a:gd name="adj" fmla="val 1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cs-CZ" smtClean="0"/>
              <a:t>FtpListener</a:t>
            </a:r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7359674" y="3603923"/>
            <a:ext cx="1275159" cy="286143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816" tIns="61816" rIns="61816" bIns="618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000" kern="1200" smtClean="0"/>
              <a:t>…</a:t>
            </a:r>
            <a:endParaRPr lang="cs-CZ" sz="1000" kern="1200"/>
          </a:p>
        </p:txBody>
      </p:sp>
      <p:sp>
        <p:nvSpPr>
          <p:cNvPr id="20" name="Rectangle 19"/>
          <p:cNvSpPr/>
          <p:nvPr/>
        </p:nvSpPr>
        <p:spPr>
          <a:xfrm>
            <a:off x="6405809" y="2322639"/>
            <a:ext cx="1275159" cy="286143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816" tIns="61816" rIns="61816" bIns="618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000" kern="1200" smtClean="0"/>
              <a:t>FtpDefaultListener</a:t>
            </a:r>
            <a:endParaRPr lang="cs-CZ" sz="1000" kern="1200"/>
          </a:p>
        </p:txBody>
      </p:sp>
      <p:cxnSp>
        <p:nvCxnSpPr>
          <p:cNvPr id="22" name="Straight Arrow Connector 21"/>
          <p:cNvCxnSpPr>
            <a:stCxn id="20" idx="1"/>
            <a:endCxn id="10" idx="3"/>
          </p:cNvCxnSpPr>
          <p:nvPr/>
        </p:nvCxnSpPr>
        <p:spPr>
          <a:xfrm flipH="1">
            <a:off x="6155357" y="2465711"/>
            <a:ext cx="250452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632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VisualStudio"/>
          <p:cNvGrpSpPr/>
          <p:nvPr>
            <p:custDataLst>
              <p:custData r:id="rId1"/>
            </p:custDataLst>
          </p:nvPr>
        </p:nvGrpSpPr>
        <p:grpSpPr>
          <a:xfrm>
            <a:off x="914592" y="1094534"/>
            <a:ext cx="7314817" cy="5486113"/>
            <a:chOff x="635" y="0"/>
            <a:chExt cx="9144000" cy="68580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635" y="0"/>
              <a:ext cx="9144000" cy="6858000"/>
              <a:chOff x="0" y="0"/>
              <a:chExt cx="9144000" cy="6858000"/>
            </a:xfrm>
          </p:grpSpPr>
          <p:grpSp>
            <p:nvGrpSpPr>
              <p:cNvPr id="266" name="Group 265"/>
              <p:cNvGrpSpPr/>
              <p:nvPr/>
            </p:nvGrpSpPr>
            <p:grpSpPr>
              <a:xfrm>
                <a:off x="0" y="0"/>
                <a:ext cx="9144000" cy="6858000"/>
                <a:chOff x="0" y="0"/>
                <a:chExt cx="9144000" cy="6858000"/>
              </a:xfrm>
            </p:grpSpPr>
            <p:sp>
              <p:nvSpPr>
                <p:cNvPr id="274" name="Rectangle 273"/>
                <p:cNvSpPr/>
                <p:nvPr/>
              </p:nvSpPr>
              <p:spPr>
                <a:xfrm>
                  <a:off x="0" y="0"/>
                  <a:ext cx="9144000" cy="6858000"/>
                </a:xfrm>
                <a:prstGeom prst="rect">
                  <a:avLst/>
                </a:prstGeom>
                <a:solidFill>
                  <a:srgbClr val="FFFFFF">
                    <a:lumMod val="65000"/>
                  </a:srgbClr>
                </a:solidFill>
                <a:ln w="3175" cap="flat" cmpd="sng" algn="ctr">
                  <a:solidFill>
                    <a:srgbClr val="000000">
                      <a:lumMod val="50000"/>
                      <a:lumOff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/>
                  <a:endParaRPr lang="en-US" sz="800" kern="0">
                    <a:solidFill>
                      <a:prstClr val="white"/>
                    </a:solidFill>
                    <a:latin typeface="Segoe UI"/>
                  </a:endParaRPr>
                </a:p>
              </p:txBody>
            </p:sp>
            <p:sp>
              <p:nvSpPr>
                <p:cNvPr id="275" name="Rectangle 274"/>
                <p:cNvSpPr/>
                <p:nvPr/>
              </p:nvSpPr>
              <p:spPr>
                <a:xfrm>
                  <a:off x="76200" y="381000"/>
                  <a:ext cx="8991600" cy="6248400"/>
                </a:xfrm>
                <a:prstGeom prst="rect">
                  <a:avLst/>
                </a:prstGeom>
                <a:solidFill>
                  <a:sysClr val="window" lastClr="FFFFFF"/>
                </a:solidFill>
                <a:ln w="3175" cap="flat" cmpd="sng" algn="ctr">
                  <a:solidFill>
                    <a:srgbClr val="000000">
                      <a:lumMod val="50000"/>
                      <a:lumOff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/>
                  <a:endParaRPr lang="en-US" sz="800" kern="0" dirty="0">
                    <a:solidFill>
                      <a:prstClr val="white"/>
                    </a:solidFill>
                    <a:latin typeface="Segoe UI"/>
                  </a:endParaRPr>
                </a:p>
              </p:txBody>
            </p:sp>
            <p:sp>
              <p:nvSpPr>
                <p:cNvPr id="276" name="TextBox 275"/>
                <p:cNvSpPr txBox="1"/>
                <p:nvPr/>
              </p:nvSpPr>
              <p:spPr>
                <a:xfrm>
                  <a:off x="272876" y="135083"/>
                  <a:ext cx="1470832" cy="17313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 anchorCtr="0">
                  <a:spAutoFit/>
                </a:bodyPr>
                <a:lstStyle/>
                <a:p>
                  <a:r>
                    <a:rPr lang="en-US" sz="900" dirty="0" smtClean="0">
                      <a:solidFill>
                        <a:prstClr val="white"/>
                      </a:solidFill>
                      <a:latin typeface="Segoe UI" pitchFamily="34" charset="0"/>
                      <a:ea typeface="Segoe UI" pitchFamily="34" charset="0"/>
                      <a:cs typeface="Segoe UI" pitchFamily="34" charset="0"/>
                    </a:rPr>
                    <a:t>Microsoft Visual Studio</a:t>
                  </a:r>
                  <a:endParaRPr lang="en-US" sz="900" dirty="0" smtClean="0">
                    <a:solidFill>
                      <a:prstClr val="black"/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277" name="TextBox 276"/>
                <p:cNvSpPr txBox="1"/>
                <p:nvPr/>
              </p:nvSpPr>
              <p:spPr>
                <a:xfrm>
                  <a:off x="1964202" y="135083"/>
                  <a:ext cx="525011" cy="17313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 anchorCtr="0">
                  <a:spAutoFit/>
                </a:bodyPr>
                <a:lstStyle/>
                <a:p>
                  <a:r>
                    <a:rPr lang="en-US" sz="900" dirty="0">
                      <a:latin typeface="Segoe UI" pitchFamily="34" charset="0"/>
                      <a:ea typeface="Segoe UI" pitchFamily="34" charset="0"/>
                      <a:cs typeface="Segoe UI" pitchFamily="34" charset="0"/>
                    </a:rPr>
                    <a:t>I</a:t>
                  </a:r>
                  <a:r>
                    <a:rPr lang="en-US" sz="900" dirty="0" smtClean="0">
                      <a:latin typeface="Segoe UI" pitchFamily="34" charset="0"/>
                      <a:ea typeface="Segoe UI" pitchFamily="34" charset="0"/>
                      <a:cs typeface="Segoe UI" pitchFamily="34" charset="0"/>
                    </a:rPr>
                    <a:t>tem1.cs</a:t>
                  </a:r>
                </a:p>
              </p:txBody>
            </p:sp>
          </p:grpSp>
          <p:grpSp>
            <p:nvGrpSpPr>
              <p:cNvPr id="267" name="Minimize - Maximize - Close"/>
              <p:cNvGrpSpPr/>
              <p:nvPr/>
            </p:nvGrpSpPr>
            <p:grpSpPr>
              <a:xfrm>
                <a:off x="8632311" y="92599"/>
                <a:ext cx="384527" cy="78032"/>
                <a:chOff x="9347642" y="131588"/>
                <a:chExt cx="384527" cy="78032"/>
              </a:xfrm>
            </p:grpSpPr>
            <p:cxnSp>
              <p:nvCxnSpPr>
                <p:cNvPr id="269" name="Line"/>
                <p:cNvCxnSpPr/>
                <p:nvPr/>
              </p:nvCxnSpPr>
              <p:spPr>
                <a:xfrm>
                  <a:off x="9661396" y="131588"/>
                  <a:ext cx="70773" cy="7620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rgbClr val="4F81BD"/>
                </a:lnRef>
                <a:fillRef idx="0">
                  <a:srgbClr val="4F81BD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</p:cxnSp>
            <p:cxnSp>
              <p:nvCxnSpPr>
                <p:cNvPr id="270" name="Line"/>
                <p:cNvCxnSpPr/>
                <p:nvPr/>
              </p:nvCxnSpPr>
              <p:spPr>
                <a:xfrm flipH="1">
                  <a:off x="9661395" y="131588"/>
                  <a:ext cx="70773" cy="7620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rgbClr val="4F81BD"/>
                </a:lnRef>
                <a:fillRef idx="0">
                  <a:srgbClr val="4F81BD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</p:cxnSp>
            <p:sp>
              <p:nvSpPr>
                <p:cNvPr id="271" name="Line"/>
                <p:cNvSpPr/>
                <p:nvPr/>
              </p:nvSpPr>
              <p:spPr>
                <a:xfrm rot="10800000" flipV="1">
                  <a:off x="9499472" y="143255"/>
                  <a:ext cx="91440" cy="9144"/>
                </a:xfrm>
                <a:prstGeom prst="rect">
                  <a:avLst/>
                </a:prstGeom>
                <a:solidFill>
                  <a:srgbClr val="919191"/>
                </a:solidFill>
                <a:ln w="3175">
                  <a:solidFill>
                    <a:srgbClr val="FFFFFF"/>
                  </a:solidFill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72" name="Line"/>
                <p:cNvSpPr/>
                <p:nvPr/>
              </p:nvSpPr>
              <p:spPr>
                <a:xfrm rot="10800000" flipV="1">
                  <a:off x="9498658" y="135261"/>
                  <a:ext cx="91440" cy="72527"/>
                </a:xfrm>
                <a:prstGeom prst="rect">
                  <a:avLst/>
                </a:pr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73" name="Line"/>
                <p:cNvSpPr/>
                <p:nvPr/>
              </p:nvSpPr>
              <p:spPr>
                <a:xfrm rot="10800000" flipV="1">
                  <a:off x="9347642" y="200476"/>
                  <a:ext cx="91440" cy="9144"/>
                </a:xfrm>
                <a:prstGeom prst="rect">
                  <a:avLst/>
                </a:prstGeom>
                <a:solidFill>
                  <a:srgbClr val="919191"/>
                </a:solidFill>
                <a:ln w="3175">
                  <a:solidFill>
                    <a:srgbClr val="FFFFFF"/>
                  </a:solidFill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268" name="Oval 267"/>
              <p:cNvSpPr/>
              <p:nvPr/>
            </p:nvSpPr>
            <p:spPr>
              <a:xfrm>
                <a:off x="83477" y="143565"/>
                <a:ext cx="145536" cy="150875"/>
              </a:xfrm>
              <a:prstGeom prst="ellipse">
                <a:avLst/>
              </a:prstGeom>
              <a:gradFill flip="none" rotWithShape="1">
                <a:gsLst>
                  <a:gs pos="91000">
                    <a:srgbClr val="FFFFFF">
                      <a:lumMod val="85000"/>
                    </a:srgbClr>
                  </a:gs>
                  <a:gs pos="36000">
                    <a:srgbClr val="FFFFFF">
                      <a:lumMod val="95000"/>
                    </a:srgbClr>
                  </a:gs>
                  <a:gs pos="100000">
                    <a:srgbClr val="FFFFFF">
                      <a:lumMod val="95000"/>
                    </a:srgbClr>
                  </a:gs>
                </a:gsLst>
                <a:lin ang="5400000" scaled="0"/>
                <a:tileRect/>
              </a:gradFill>
              <a:ln w="3175">
                <a:solidFill>
                  <a:srgbClr val="000000">
                    <a:lumMod val="50000"/>
                    <a:lumOff val="50000"/>
                  </a:srgbClr>
                </a:solidFill>
              </a:ln>
              <a:effectLst/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31" tIns="48766" rIns="97531" bIns="48766"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48" name="Toolbox"/>
            <p:cNvSpPr/>
            <p:nvPr/>
          </p:nvSpPr>
          <p:spPr>
            <a:xfrm rot="5400000">
              <a:off x="-150892" y="1673820"/>
              <a:ext cx="742800" cy="288515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rgbClr val="4F81BD">
                <a:shade val="50000"/>
              </a:srgbClr>
            </a:lnRef>
            <a:fillRef idx="1001">
              <a:srgbClr val="000000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none" lIns="82266" tIns="45704" rIns="73126" bIns="45704" spcCol="0" rtlCol="0" anchor="ctr">
              <a:spAutoFit/>
            </a:bodyPr>
            <a:lstStyle/>
            <a:p>
              <a:r>
                <a:rPr lang="en-US" sz="900" spc="30" dirty="0" smtClean="0">
                  <a:solidFill>
                    <a:prstClr val="black">
                      <a:lumMod val="95000"/>
                      <a:lumOff val="5000"/>
                    </a:prst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Toolbox</a:t>
              </a:r>
              <a:endParaRPr lang="en-US" sz="800" spc="30" dirty="0">
                <a:solidFill>
                  <a:prstClr val="black">
                    <a:lumMod val="95000"/>
                    <a:lumOff val="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Icon"/>
            <p:cNvSpPr/>
            <p:nvPr/>
          </p:nvSpPr>
          <p:spPr>
            <a:xfrm>
              <a:off x="130810" y="1257588"/>
              <a:ext cx="152400" cy="152400"/>
            </a:xfrm>
            <a:prstGeom prst="rect">
              <a:avLst/>
            </a:prstGeom>
            <a:solidFill>
              <a:srgbClr val="FFFFFF">
                <a:lumMod val="75000"/>
              </a:srgbClr>
            </a:solidFill>
            <a:ln w="3175">
              <a:noFill/>
            </a:ln>
          </p:spPr>
          <p:style>
            <a:lnRef idx="2">
              <a:srgbClr val="4F81BD">
                <a:shade val="50000"/>
              </a:srgbClr>
            </a:lnRef>
            <a:fillRef idx="1001">
              <a:srgbClr val="000000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08" tIns="45704" rIns="91408" bIns="45704" spcCol="0"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150" name="Toolwindow Tab"/>
            <p:cNvGrpSpPr/>
            <p:nvPr/>
          </p:nvGrpSpPr>
          <p:grpSpPr>
            <a:xfrm>
              <a:off x="6250037" y="6269422"/>
              <a:ext cx="1331753" cy="236736"/>
              <a:chOff x="8562971" y="6849864"/>
              <a:chExt cx="1331753" cy="236736"/>
            </a:xfrm>
          </p:grpSpPr>
          <p:sp>
            <p:nvSpPr>
              <p:cNvPr id="264" name="Command Shelf"/>
              <p:cNvSpPr/>
              <p:nvPr/>
            </p:nvSpPr>
            <p:spPr>
              <a:xfrm>
                <a:off x="8562971" y="6849864"/>
                <a:ext cx="1331753" cy="236736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228600" rIns="0" rtlCol="0" anchor="ctr"/>
              <a:lstStyle/>
              <a:p>
                <a:r>
                  <a:rPr lang="en-US" sz="700" spc="50" dirty="0" smtClean="0">
                    <a:solidFill>
                      <a:prstClr val="black">
                        <a:lumMod val="95000"/>
                        <a:lumOff val="5000"/>
                      </a:prstClr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Team Explorer</a:t>
                </a:r>
                <a:endParaRPr lang="en-US" sz="700" spc="50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265" name="Icon"/>
              <p:cNvSpPr/>
              <p:nvPr/>
            </p:nvSpPr>
            <p:spPr>
              <a:xfrm>
                <a:off x="8593928" y="6896794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>
                      <a:lumMod val="95000"/>
                      <a:lumOff val="5000"/>
                    </a:prstClr>
                  </a:solidFill>
                </a:endParaRPr>
              </a:p>
            </p:txBody>
          </p:sp>
        </p:grpSp>
        <p:grpSp>
          <p:nvGrpSpPr>
            <p:cNvPr id="151" name="Active Toolwindow Tab"/>
            <p:cNvGrpSpPr/>
            <p:nvPr/>
          </p:nvGrpSpPr>
          <p:grpSpPr>
            <a:xfrm>
              <a:off x="7630488" y="6269420"/>
              <a:ext cx="1351597" cy="236736"/>
              <a:chOff x="7113212" y="6854624"/>
              <a:chExt cx="1351597" cy="236736"/>
            </a:xfrm>
          </p:grpSpPr>
          <p:sp>
            <p:nvSpPr>
              <p:cNvPr id="262" name="Command Shelf"/>
              <p:cNvSpPr/>
              <p:nvPr/>
            </p:nvSpPr>
            <p:spPr>
              <a:xfrm>
                <a:off x="7113212" y="6854624"/>
                <a:ext cx="1351597" cy="236736"/>
              </a:xfrm>
              <a:prstGeom prst="rect">
                <a:avLst/>
              </a:prstGeom>
              <a:solidFill>
                <a:srgbClr val="FFFFFF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228600" rIns="0" rtlCol="0" anchor="ctr"/>
              <a:lstStyle/>
              <a:p>
                <a:r>
                  <a:rPr lang="en-US" sz="700" spc="50" dirty="0" smtClean="0">
                    <a:solidFill>
                      <a:prstClr val="black">
                        <a:lumMod val="95000"/>
                        <a:lumOff val="5000"/>
                      </a:prstClr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Solution Explorer</a:t>
                </a:r>
                <a:endParaRPr lang="en-US" sz="700" spc="50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263" name="Icon"/>
              <p:cNvSpPr/>
              <p:nvPr/>
            </p:nvSpPr>
            <p:spPr>
              <a:xfrm>
                <a:off x="7127124" y="6896794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>
                      <a:lumMod val="95000"/>
                      <a:lumOff val="5000"/>
                    </a:prstClr>
                  </a:solidFill>
                </a:endParaRPr>
              </a:p>
            </p:txBody>
          </p:sp>
        </p:grpSp>
        <p:grpSp>
          <p:nvGrpSpPr>
            <p:cNvPr id="152" name="Tool Window Title"/>
            <p:cNvGrpSpPr/>
            <p:nvPr/>
          </p:nvGrpSpPr>
          <p:grpSpPr>
            <a:xfrm>
              <a:off x="6246352" y="1445299"/>
              <a:ext cx="2759979" cy="411480"/>
              <a:chOff x="6246349" y="1445299"/>
              <a:chExt cx="2759979" cy="411480"/>
            </a:xfrm>
          </p:grpSpPr>
          <p:cxnSp>
            <p:nvCxnSpPr>
              <p:cNvPr id="250" name="Toolwindow Accent Line"/>
              <p:cNvCxnSpPr/>
              <p:nvPr/>
            </p:nvCxnSpPr>
            <p:spPr>
              <a:xfrm>
                <a:off x="6246349" y="1856779"/>
                <a:ext cx="2745251" cy="0"/>
              </a:xfrm>
              <a:prstGeom prst="line">
                <a:avLst/>
              </a:prstGeom>
              <a:ln w="19050">
                <a:solidFill>
                  <a:srgbClr val="FFFFFF">
                    <a:lumMod val="50000"/>
                  </a:srgbClr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sp>
            <p:nvSpPr>
              <p:cNvPr id="251" name="Toolwindow Title Background"/>
              <p:cNvSpPr/>
              <p:nvPr/>
            </p:nvSpPr>
            <p:spPr>
              <a:xfrm>
                <a:off x="6246350" y="1445299"/>
                <a:ext cx="2759978" cy="411480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wrap="none" lIns="36576" tIns="9144" rtlCol="0" anchor="t"/>
              <a:lstStyle/>
              <a:p>
                <a:r>
                  <a:rPr lang="en-US" sz="700" spc="50" dirty="0" smtClean="0">
                    <a:solidFill>
                      <a:prstClr val="black">
                        <a:lumMod val="95000"/>
                        <a:lumOff val="5000"/>
                      </a:prstClr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Team Explorer</a:t>
                </a:r>
                <a:endParaRPr lang="en-US" sz="700" spc="50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252" name="Icon"/>
              <p:cNvSpPr/>
              <p:nvPr/>
            </p:nvSpPr>
            <p:spPr>
              <a:xfrm>
                <a:off x="6720414" y="1676688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>
                      <a:lumMod val="95000"/>
                      <a:lumOff val="5000"/>
                    </a:prstClr>
                  </a:solidFill>
                </a:endParaRPr>
              </a:p>
            </p:txBody>
          </p:sp>
          <p:sp>
            <p:nvSpPr>
              <p:cNvPr id="253" name="Icon"/>
              <p:cNvSpPr/>
              <p:nvPr/>
            </p:nvSpPr>
            <p:spPr>
              <a:xfrm>
                <a:off x="6507695" y="1676688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>
                      <a:lumMod val="95000"/>
                      <a:lumOff val="5000"/>
                    </a:prstClr>
                  </a:solidFill>
                </a:endParaRPr>
              </a:p>
            </p:txBody>
          </p:sp>
          <p:sp>
            <p:nvSpPr>
              <p:cNvPr id="254" name="Icon"/>
              <p:cNvSpPr/>
              <p:nvPr/>
            </p:nvSpPr>
            <p:spPr>
              <a:xfrm>
                <a:off x="6300222" y="1676688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>
                      <a:lumMod val="95000"/>
                      <a:lumOff val="5000"/>
                    </a:prstClr>
                  </a:solidFill>
                </a:endParaRPr>
              </a:p>
            </p:txBody>
          </p:sp>
          <p:grpSp>
            <p:nvGrpSpPr>
              <p:cNvPr id="255" name="ToolWindow Controls"/>
              <p:cNvGrpSpPr/>
              <p:nvPr/>
            </p:nvGrpSpPr>
            <p:grpSpPr>
              <a:xfrm>
                <a:off x="8572498" y="1485983"/>
                <a:ext cx="370812" cy="76201"/>
                <a:chOff x="9322591" y="1476170"/>
                <a:chExt cx="370812" cy="76201"/>
              </a:xfrm>
            </p:grpSpPr>
            <p:cxnSp>
              <p:nvCxnSpPr>
                <p:cNvPr id="256" name="Line"/>
                <p:cNvCxnSpPr/>
                <p:nvPr/>
              </p:nvCxnSpPr>
              <p:spPr>
                <a:xfrm>
                  <a:off x="9622630" y="1476171"/>
                  <a:ext cx="70773" cy="76200"/>
                </a:xfrm>
                <a:prstGeom prst="line">
                  <a:avLst/>
                </a:prstGeom>
                <a:ln w="12700">
                  <a:solidFill>
                    <a:srgbClr val="919191"/>
                  </a:solidFill>
                </a:ln>
              </p:spPr>
              <p:style>
                <a:lnRef idx="1">
                  <a:srgbClr val="4F81BD"/>
                </a:lnRef>
                <a:fillRef idx="0">
                  <a:srgbClr val="4F81BD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</p:cxnSp>
            <p:cxnSp>
              <p:nvCxnSpPr>
                <p:cNvPr id="257" name="Line"/>
                <p:cNvCxnSpPr/>
                <p:nvPr/>
              </p:nvCxnSpPr>
              <p:spPr>
                <a:xfrm flipH="1">
                  <a:off x="9622629" y="1476171"/>
                  <a:ext cx="70773" cy="76200"/>
                </a:xfrm>
                <a:prstGeom prst="line">
                  <a:avLst/>
                </a:prstGeom>
                <a:ln w="12700">
                  <a:solidFill>
                    <a:srgbClr val="919191"/>
                  </a:solidFill>
                </a:ln>
              </p:spPr>
              <p:style>
                <a:lnRef idx="1">
                  <a:srgbClr val="4F81BD"/>
                </a:lnRef>
                <a:fillRef idx="0">
                  <a:srgbClr val="4F81BD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</p:cxnSp>
            <p:sp>
              <p:nvSpPr>
                <p:cNvPr id="258" name="Dropdown Arrow"/>
                <p:cNvSpPr/>
                <p:nvPr/>
              </p:nvSpPr>
              <p:spPr>
                <a:xfrm flipV="1">
                  <a:off x="9322591" y="1500555"/>
                  <a:ext cx="54864" cy="27432"/>
                </a:xfrm>
                <a:prstGeom prst="triangle">
                  <a:avLst/>
                </a:prstGeom>
                <a:solidFill>
                  <a:srgbClr val="919191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black">
                        <a:lumMod val="95000"/>
                        <a:lumOff val="5000"/>
                      </a:prstClr>
                    </a:solidFill>
                  </a:endParaRPr>
                </a:p>
              </p:txBody>
            </p:sp>
            <p:sp>
              <p:nvSpPr>
                <p:cNvPr id="259" name="Line"/>
                <p:cNvSpPr/>
                <p:nvPr/>
              </p:nvSpPr>
              <p:spPr>
                <a:xfrm rot="10800000" flipV="1">
                  <a:off x="9465467" y="1514856"/>
                  <a:ext cx="91440" cy="9144"/>
                </a:xfrm>
                <a:prstGeom prst="rect">
                  <a:avLst/>
                </a:prstGeom>
                <a:solidFill>
                  <a:srgbClr val="919191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black">
                        <a:lumMod val="95000"/>
                        <a:lumOff val="5000"/>
                      </a:prstClr>
                    </a:solidFill>
                  </a:endParaRPr>
                </a:p>
              </p:txBody>
            </p:sp>
            <p:sp>
              <p:nvSpPr>
                <p:cNvPr id="260" name="Line"/>
                <p:cNvSpPr/>
                <p:nvPr/>
              </p:nvSpPr>
              <p:spPr>
                <a:xfrm rot="5400000" flipV="1">
                  <a:off x="9492899" y="1527127"/>
                  <a:ext cx="36576" cy="9144"/>
                </a:xfrm>
                <a:prstGeom prst="rect">
                  <a:avLst/>
                </a:prstGeom>
                <a:solidFill>
                  <a:srgbClr val="919191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black">
                        <a:lumMod val="95000"/>
                        <a:lumOff val="5000"/>
                      </a:prstClr>
                    </a:solidFill>
                  </a:endParaRPr>
                </a:p>
              </p:txBody>
            </p:sp>
            <p:sp>
              <p:nvSpPr>
                <p:cNvPr id="261" name="Line"/>
                <p:cNvSpPr/>
                <p:nvPr/>
              </p:nvSpPr>
              <p:spPr>
                <a:xfrm rot="10800000" flipV="1">
                  <a:off x="9488327" y="1476170"/>
                  <a:ext cx="45720" cy="45719"/>
                </a:xfrm>
                <a:prstGeom prst="rect">
                  <a:avLst/>
                </a:prstGeom>
                <a:solidFill>
                  <a:srgbClr val="919191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black">
                        <a:lumMod val="95000"/>
                        <a:lumOff val="5000"/>
                      </a:prstClr>
                    </a:solidFill>
                  </a:endParaRPr>
                </a:p>
              </p:txBody>
            </p:sp>
          </p:grpSp>
        </p:grpSp>
        <p:sp>
          <p:nvSpPr>
            <p:cNvPr id="153" name="Doc Tab"/>
            <p:cNvSpPr/>
            <p:nvPr/>
          </p:nvSpPr>
          <p:spPr>
            <a:xfrm>
              <a:off x="2685484" y="1226782"/>
              <a:ext cx="802848" cy="218521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rgbClr val="4F81BD">
                <a:shade val="50000"/>
              </a:srgbClr>
            </a:lnRef>
            <a:fillRef idx="1001">
              <a:srgbClr val="000000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ot="0" spcFirstLastPara="0" vertOverflow="overflow" horzOverflow="overflow" vert="horz" wrap="none" lIns="73126" tIns="36564" rIns="237660" bIns="2742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900" dirty="0" smtClean="0">
                  <a:solidFill>
                    <a:prstClr val="black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Item3.cs</a:t>
              </a:r>
              <a:endParaRPr lang="en-US" sz="900" dirty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54" name="Doc Tab"/>
            <p:cNvSpPr/>
            <p:nvPr/>
          </p:nvSpPr>
          <p:spPr>
            <a:xfrm>
              <a:off x="1603711" y="1226782"/>
              <a:ext cx="1081771" cy="218521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rgbClr val="4F81BD">
                <a:shade val="50000"/>
              </a:srgbClr>
            </a:lnRef>
            <a:fillRef idx="1001">
              <a:srgbClr val="000000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none" lIns="73126" tIns="36564" rIns="237660" bIns="27422" spcCol="0" rtlCol="0" anchor="ctr">
              <a:noAutofit/>
            </a:bodyPr>
            <a:lstStyle/>
            <a:p>
              <a:r>
                <a:rPr lang="en-US" sz="900" dirty="0" smtClean="0">
                  <a:solidFill>
                    <a:prstClr val="black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Item2.cs</a:t>
              </a:r>
              <a:endParaRPr lang="en-US" sz="900" dirty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grpSp>
          <p:nvGrpSpPr>
            <p:cNvPr id="155" name="Group 154"/>
            <p:cNvGrpSpPr/>
            <p:nvPr/>
          </p:nvGrpSpPr>
          <p:grpSpPr>
            <a:xfrm>
              <a:off x="371253" y="1445299"/>
              <a:ext cx="5766348" cy="5056101"/>
              <a:chOff x="371253" y="1445299"/>
              <a:chExt cx="5766348" cy="4660517"/>
            </a:xfrm>
          </p:grpSpPr>
          <p:sp>
            <p:nvSpPr>
              <p:cNvPr id="247" name="Document Background"/>
              <p:cNvSpPr/>
              <p:nvPr/>
            </p:nvSpPr>
            <p:spPr>
              <a:xfrm>
                <a:off x="590121" y="1445303"/>
                <a:ext cx="5547480" cy="4660510"/>
              </a:xfrm>
              <a:prstGeom prst="rect">
                <a:avLst/>
              </a:prstGeom>
              <a:solidFill>
                <a:srgbClr val="FFFFFF"/>
              </a:solidFill>
              <a:ln w="12700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45704" tIns="45704" rIns="45704" bIns="45704" spcCol="0" rtlCol="0" anchor="t"/>
              <a:lstStyle/>
              <a:p>
                <a:r>
                  <a:rPr lang="ta-IN" sz="900" smtClean="0">
                    <a:latin typeface="Consolas" pitchFamily="49" charset="0"/>
                    <a:cs typeface="Consolas" pitchFamily="49" charset="0"/>
                  </a:rPr>
                  <a:t>ஈ</a:t>
                </a:r>
                <a:endParaRPr lang="en-US" sz="700" dirty="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48" name="Gutter"/>
              <p:cNvSpPr/>
              <p:nvPr/>
            </p:nvSpPr>
            <p:spPr>
              <a:xfrm>
                <a:off x="371253" y="1445303"/>
                <a:ext cx="219838" cy="4660513"/>
              </a:xfrm>
              <a:prstGeom prst="rect">
                <a:avLst/>
              </a:prstGeom>
              <a:solidFill>
                <a:srgbClr val="F3F3F3"/>
              </a:solidFill>
              <a:ln w="12700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1408" tIns="45704" rIns="91408" bIns="45704" spcCol="0"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49" name="Blue Document Surround"/>
              <p:cNvSpPr/>
              <p:nvPr/>
            </p:nvSpPr>
            <p:spPr>
              <a:xfrm>
                <a:off x="371259" y="1445299"/>
                <a:ext cx="5766342" cy="4660514"/>
              </a:xfrm>
              <a:prstGeom prst="rect">
                <a:avLst/>
              </a:prstGeom>
              <a:noFill/>
              <a:ln w="19050">
                <a:solidFill>
                  <a:srgbClr val="000000">
                    <a:lumMod val="50000"/>
                    <a:lumOff val="50000"/>
                  </a:srgbClr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1408" tIns="45704" rIns="91408" bIns="45704" spcCol="0"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56" name="Active Doc Tab"/>
            <p:cNvGrpSpPr/>
            <p:nvPr/>
          </p:nvGrpSpPr>
          <p:grpSpPr>
            <a:xfrm>
              <a:off x="371258" y="1236011"/>
              <a:ext cx="1213987" cy="200055"/>
              <a:chOff x="361729" y="1226198"/>
              <a:chExt cx="1213987" cy="200055"/>
            </a:xfrm>
          </p:grpSpPr>
          <p:sp>
            <p:nvSpPr>
              <p:cNvPr id="243" name="Active Document Tab"/>
              <p:cNvSpPr/>
              <p:nvPr/>
            </p:nvSpPr>
            <p:spPr>
              <a:xfrm>
                <a:off x="361729" y="1226198"/>
                <a:ext cx="1213987" cy="200055"/>
              </a:xfrm>
              <a:prstGeom prst="rect">
                <a:avLst/>
              </a:prstGeom>
              <a:solidFill>
                <a:srgbClr val="FFFFFF">
                  <a:lumMod val="95000"/>
                </a:srgbClr>
              </a:solidFill>
              <a:ln w="19050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wrap="none" lIns="64008" tIns="18288" rIns="228600" bIns="27432" rtlCol="0" anchor="ctr">
                <a:noAutofit/>
              </a:bodyPr>
              <a:lstStyle/>
              <a:p>
                <a:r>
                  <a:rPr lang="en-US" sz="900" dirty="0" smtClean="0">
                    <a:solidFill>
                      <a:prstClr val="black"/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Item1.cs</a:t>
                </a:r>
                <a:endParaRPr lang="en-US" sz="900" dirty="0">
                  <a:solidFill>
                    <a:prstClr val="black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grpSp>
            <p:nvGrpSpPr>
              <p:cNvPr id="244" name="Close Icon"/>
              <p:cNvGrpSpPr/>
              <p:nvPr/>
            </p:nvGrpSpPr>
            <p:grpSpPr>
              <a:xfrm>
                <a:off x="1442056" y="1285874"/>
                <a:ext cx="70774" cy="76200"/>
                <a:chOff x="1442056" y="1285874"/>
                <a:chExt cx="70774" cy="76200"/>
              </a:xfrm>
            </p:grpSpPr>
            <p:cxnSp>
              <p:nvCxnSpPr>
                <p:cNvPr id="245" name="Line"/>
                <p:cNvCxnSpPr/>
                <p:nvPr/>
              </p:nvCxnSpPr>
              <p:spPr>
                <a:xfrm>
                  <a:off x="1442057" y="1285874"/>
                  <a:ext cx="70773" cy="76200"/>
                </a:xfrm>
                <a:prstGeom prst="line">
                  <a:avLst/>
                </a:prstGeom>
                <a:ln w="12700">
                  <a:noFill/>
                </a:ln>
              </p:spPr>
              <p:style>
                <a:lnRef idx="1">
                  <a:srgbClr val="4F81BD"/>
                </a:lnRef>
                <a:fillRef idx="0">
                  <a:srgbClr val="4F81BD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</p:cxnSp>
            <p:cxnSp>
              <p:nvCxnSpPr>
                <p:cNvPr id="246" name="Line"/>
                <p:cNvCxnSpPr/>
                <p:nvPr/>
              </p:nvCxnSpPr>
              <p:spPr>
                <a:xfrm flipH="1">
                  <a:off x="1442056" y="1285874"/>
                  <a:ext cx="70773" cy="76200"/>
                </a:xfrm>
                <a:prstGeom prst="line">
                  <a:avLst/>
                </a:prstGeom>
                <a:ln w="12700">
                  <a:noFill/>
                </a:ln>
              </p:spPr>
              <p:style>
                <a:lnRef idx="1">
                  <a:srgbClr val="4F81BD"/>
                </a:lnRef>
                <a:fillRef idx="0">
                  <a:srgbClr val="4F81BD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</p:cxnSp>
          </p:grpSp>
        </p:grpSp>
        <p:sp>
          <p:nvSpPr>
            <p:cNvPr id="157" name="Command Shelf"/>
            <p:cNvSpPr/>
            <p:nvPr/>
          </p:nvSpPr>
          <p:spPr>
            <a:xfrm>
              <a:off x="84112" y="628659"/>
              <a:ext cx="8984323" cy="524154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>
              <a:noFill/>
            </a:ln>
          </p:spPr>
          <p:style>
            <a:lnRef idx="2">
              <a:srgbClr val="4F81BD">
                <a:shade val="50000"/>
              </a:srgbClr>
            </a:lnRef>
            <a:fillRef idx="1001">
              <a:srgbClr val="000000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08" tIns="45704" rIns="91408" bIns="45704" spcCol="0"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158" name="Icon Command Bar"/>
            <p:cNvGrpSpPr/>
            <p:nvPr/>
          </p:nvGrpSpPr>
          <p:grpSpPr>
            <a:xfrm>
              <a:off x="227585" y="628659"/>
              <a:ext cx="7654996" cy="514628"/>
              <a:chOff x="218060" y="618846"/>
              <a:chExt cx="7654996" cy="514628"/>
            </a:xfrm>
          </p:grpSpPr>
          <p:grpSp>
            <p:nvGrpSpPr>
              <p:cNvPr id="183" name="Icon Group Expando"/>
              <p:cNvGrpSpPr/>
              <p:nvPr/>
            </p:nvGrpSpPr>
            <p:grpSpPr>
              <a:xfrm>
                <a:off x="7818192" y="781048"/>
                <a:ext cx="54864" cy="58004"/>
                <a:chOff x="7805496" y="781048"/>
                <a:chExt cx="54864" cy="58004"/>
              </a:xfrm>
            </p:grpSpPr>
            <p:sp>
              <p:nvSpPr>
                <p:cNvPr id="241" name="Dropdown Arrow"/>
                <p:cNvSpPr/>
                <p:nvPr/>
              </p:nvSpPr>
              <p:spPr>
                <a:xfrm flipV="1">
                  <a:off x="7805496" y="811620"/>
                  <a:ext cx="54864" cy="27432"/>
                </a:xfrm>
                <a:prstGeom prst="triangle">
                  <a:avLst/>
                </a:prstGeom>
                <a:solidFill>
                  <a:srgbClr val="919191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2" name="Line"/>
                <p:cNvSpPr/>
                <p:nvPr/>
              </p:nvSpPr>
              <p:spPr>
                <a:xfrm flipV="1">
                  <a:off x="7805496" y="781048"/>
                  <a:ext cx="54864" cy="9144"/>
                </a:xfrm>
                <a:prstGeom prst="rect">
                  <a:avLst/>
                </a:prstGeom>
                <a:solidFill>
                  <a:srgbClr val="919191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84" name="Icon"/>
              <p:cNvSpPr/>
              <p:nvPr/>
            </p:nvSpPr>
            <p:spPr>
              <a:xfrm>
                <a:off x="3260202" y="685800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85" name="Debug Combo"/>
              <p:cNvSpPr/>
              <p:nvPr/>
            </p:nvSpPr>
            <p:spPr>
              <a:xfrm>
                <a:off x="6336864" y="666281"/>
                <a:ext cx="1426464" cy="186205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FFFFFF">
                    <a:lumMod val="75000"/>
                  </a:srgbClr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ot="0" spcFirstLastPara="0" vertOverflow="overflow" horzOverflow="overflow" vert="horz" wrap="none" lIns="27432" tIns="27432" rIns="73152" bIns="27432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800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86" name="Dropdown Arrow"/>
              <p:cNvSpPr/>
              <p:nvPr/>
            </p:nvSpPr>
            <p:spPr>
              <a:xfrm flipV="1">
                <a:off x="7683364" y="747326"/>
                <a:ext cx="54864" cy="27432"/>
              </a:xfrm>
              <a:prstGeom prst="triangle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87" name="Icon"/>
              <p:cNvSpPr/>
              <p:nvPr/>
            </p:nvSpPr>
            <p:spPr>
              <a:xfrm>
                <a:off x="6128076" y="685800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6062544" y="676935"/>
                <a:ext cx="9144" cy="173736"/>
              </a:xfrm>
              <a:prstGeom prst="rect">
                <a:avLst/>
              </a:prstGeom>
              <a:solidFill>
                <a:srgbClr val="484848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89" name="Debug Combo"/>
              <p:cNvSpPr/>
              <p:nvPr/>
            </p:nvSpPr>
            <p:spPr>
              <a:xfrm>
                <a:off x="4581216" y="666281"/>
                <a:ext cx="1426464" cy="186205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FFFFFF">
                    <a:lumMod val="75000"/>
                  </a:srgbClr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ot="0" spcFirstLastPara="0" vertOverflow="overflow" horzOverflow="overflow" vert="horz" wrap="none" lIns="27432" tIns="27432" rIns="73152" bIns="27432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700" smtClean="0">
                    <a:solidFill>
                      <a:prstClr val="black">
                        <a:lumMod val="95000"/>
                        <a:lumOff val="5000"/>
                      </a:prstClr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Any </a:t>
                </a:r>
                <a:r>
                  <a:rPr lang="en-US" sz="700" dirty="0">
                    <a:solidFill>
                      <a:prstClr val="black">
                        <a:lumMod val="95000"/>
                        <a:lumOff val="5000"/>
                      </a:prstClr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CPU</a:t>
                </a:r>
              </a:p>
            </p:txBody>
          </p:sp>
          <p:sp>
            <p:nvSpPr>
              <p:cNvPr id="190" name="Dropdown Arrow"/>
              <p:cNvSpPr/>
              <p:nvPr/>
            </p:nvSpPr>
            <p:spPr>
              <a:xfrm flipV="1">
                <a:off x="5927716" y="747326"/>
                <a:ext cx="54864" cy="27432"/>
              </a:xfrm>
              <a:prstGeom prst="triangle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1" name="Debug Combo"/>
              <p:cNvSpPr/>
              <p:nvPr/>
            </p:nvSpPr>
            <p:spPr>
              <a:xfrm>
                <a:off x="3739968" y="666281"/>
                <a:ext cx="786384" cy="186205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FFFFFF">
                    <a:lumMod val="75000"/>
                  </a:srgbClr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ot="0" spcFirstLastPara="0" vertOverflow="overflow" horzOverflow="overflow" vert="horz" wrap="none" lIns="27432" tIns="27432" rIns="73152" bIns="27432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700" dirty="0" smtClean="0">
                    <a:solidFill>
                      <a:prstClr val="black">
                        <a:lumMod val="95000"/>
                        <a:lumOff val="5000"/>
                      </a:prstClr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Debug</a:t>
                </a:r>
                <a:endParaRPr lang="en-US" sz="700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92" name="Dropdown Arrow"/>
              <p:cNvSpPr/>
              <p:nvPr/>
            </p:nvSpPr>
            <p:spPr>
              <a:xfrm flipV="1">
                <a:off x="4443624" y="747326"/>
                <a:ext cx="54864" cy="27432"/>
              </a:xfrm>
              <a:prstGeom prst="triangle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3" name="Icon"/>
              <p:cNvSpPr/>
              <p:nvPr/>
            </p:nvSpPr>
            <p:spPr>
              <a:xfrm>
                <a:off x="3534522" y="685800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3468990" y="676935"/>
                <a:ext cx="9144" cy="173736"/>
              </a:xfrm>
              <a:prstGeom prst="rect">
                <a:avLst/>
              </a:prstGeom>
              <a:solidFill>
                <a:srgbClr val="484848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5" name="Icon"/>
              <p:cNvSpPr/>
              <p:nvPr/>
            </p:nvSpPr>
            <p:spPr>
              <a:xfrm>
                <a:off x="2954068" y="685800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6" name="Dropdown Arrow"/>
              <p:cNvSpPr/>
              <p:nvPr/>
            </p:nvSpPr>
            <p:spPr>
              <a:xfrm flipV="1">
                <a:off x="3154867" y="750087"/>
                <a:ext cx="54864" cy="27432"/>
              </a:xfrm>
              <a:prstGeom prst="triangle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7" name="Icon"/>
              <p:cNvSpPr/>
              <p:nvPr/>
            </p:nvSpPr>
            <p:spPr>
              <a:xfrm>
                <a:off x="2643172" y="685800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8" name="Dropdown Arrow"/>
              <p:cNvSpPr/>
              <p:nvPr/>
            </p:nvSpPr>
            <p:spPr>
              <a:xfrm flipV="1">
                <a:off x="2843971" y="750087"/>
                <a:ext cx="54864" cy="27432"/>
              </a:xfrm>
              <a:prstGeom prst="triangle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9" name="Icon"/>
              <p:cNvSpPr/>
              <p:nvPr/>
            </p:nvSpPr>
            <p:spPr>
              <a:xfrm>
                <a:off x="2332276" y="685800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0" name="Dropdown Arrow"/>
              <p:cNvSpPr/>
              <p:nvPr/>
            </p:nvSpPr>
            <p:spPr>
              <a:xfrm flipV="1">
                <a:off x="2533075" y="750087"/>
                <a:ext cx="54864" cy="27432"/>
              </a:xfrm>
              <a:prstGeom prst="triangle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2261783" y="676935"/>
                <a:ext cx="9144" cy="173736"/>
              </a:xfrm>
              <a:prstGeom prst="rect">
                <a:avLst/>
              </a:prstGeom>
              <a:solidFill>
                <a:srgbClr val="484848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2" name="Icon"/>
              <p:cNvSpPr/>
              <p:nvPr/>
            </p:nvSpPr>
            <p:spPr>
              <a:xfrm>
                <a:off x="2052995" y="685800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3" name="Icon"/>
              <p:cNvSpPr/>
              <p:nvPr/>
            </p:nvSpPr>
            <p:spPr>
              <a:xfrm>
                <a:off x="1842683" y="685800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4" name="Icon"/>
              <p:cNvSpPr/>
              <p:nvPr/>
            </p:nvSpPr>
            <p:spPr>
              <a:xfrm>
                <a:off x="1632371" y="685800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1569218" y="676935"/>
                <a:ext cx="9144" cy="173736"/>
              </a:xfrm>
              <a:prstGeom prst="rect">
                <a:avLst/>
              </a:prstGeom>
              <a:solidFill>
                <a:srgbClr val="484848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6" name="Icon"/>
              <p:cNvSpPr/>
              <p:nvPr/>
            </p:nvSpPr>
            <p:spPr>
              <a:xfrm>
                <a:off x="1360430" y="685800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7" name="Icon"/>
              <p:cNvSpPr/>
              <p:nvPr/>
            </p:nvSpPr>
            <p:spPr>
              <a:xfrm>
                <a:off x="1150118" y="685800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8" name="Icon"/>
              <p:cNvSpPr/>
              <p:nvPr/>
            </p:nvSpPr>
            <p:spPr>
              <a:xfrm>
                <a:off x="939806" y="685800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9" name="Icon"/>
              <p:cNvSpPr/>
              <p:nvPr/>
            </p:nvSpPr>
            <p:spPr>
              <a:xfrm>
                <a:off x="635826" y="685800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0" name="Dropdown Arrow"/>
              <p:cNvSpPr/>
              <p:nvPr/>
            </p:nvSpPr>
            <p:spPr>
              <a:xfrm flipV="1">
                <a:off x="836625" y="750087"/>
                <a:ext cx="54864" cy="27432"/>
              </a:xfrm>
              <a:prstGeom prst="triangle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1" name="Icon"/>
              <p:cNvSpPr/>
              <p:nvPr/>
            </p:nvSpPr>
            <p:spPr>
              <a:xfrm>
                <a:off x="324930" y="685800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2" name="Dropdown Arrow"/>
              <p:cNvSpPr/>
              <p:nvPr/>
            </p:nvSpPr>
            <p:spPr>
              <a:xfrm flipV="1">
                <a:off x="525729" y="750087"/>
                <a:ext cx="54864" cy="27432"/>
              </a:xfrm>
              <a:prstGeom prst="triangle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13" name="Icon Group Handle"/>
              <p:cNvGrpSpPr/>
              <p:nvPr/>
            </p:nvGrpSpPr>
            <p:grpSpPr>
              <a:xfrm>
                <a:off x="218060" y="618846"/>
                <a:ext cx="73152" cy="265176"/>
                <a:chOff x="259028" y="618846"/>
                <a:chExt cx="73152" cy="265176"/>
              </a:xfrm>
            </p:grpSpPr>
            <p:sp>
              <p:nvSpPr>
                <p:cNvPr id="236" name="Spacing"/>
                <p:cNvSpPr/>
                <p:nvPr/>
              </p:nvSpPr>
              <p:spPr>
                <a:xfrm>
                  <a:off x="259028" y="618846"/>
                  <a:ext cx="73152" cy="265176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7" name="Rectangle"/>
                <p:cNvSpPr/>
                <p:nvPr/>
              </p:nvSpPr>
              <p:spPr>
                <a:xfrm>
                  <a:off x="286080" y="810008"/>
                  <a:ext cx="18288" cy="18288"/>
                </a:xfrm>
                <a:prstGeom prst="rect">
                  <a:avLst/>
                </a:prstGeom>
                <a:solidFill>
                  <a:srgbClr val="484848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8" name="Rectangle"/>
                <p:cNvSpPr/>
                <p:nvPr/>
              </p:nvSpPr>
              <p:spPr>
                <a:xfrm>
                  <a:off x="286080" y="771532"/>
                  <a:ext cx="18288" cy="18288"/>
                </a:xfrm>
                <a:prstGeom prst="rect">
                  <a:avLst/>
                </a:prstGeom>
                <a:solidFill>
                  <a:srgbClr val="484848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9" name="Rectangle"/>
                <p:cNvSpPr/>
                <p:nvPr/>
              </p:nvSpPr>
              <p:spPr>
                <a:xfrm>
                  <a:off x="286840" y="733800"/>
                  <a:ext cx="18288" cy="18288"/>
                </a:xfrm>
                <a:prstGeom prst="rect">
                  <a:avLst/>
                </a:prstGeom>
                <a:solidFill>
                  <a:srgbClr val="484848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0" name="Rectangle"/>
                <p:cNvSpPr/>
                <p:nvPr/>
              </p:nvSpPr>
              <p:spPr>
                <a:xfrm>
                  <a:off x="286840" y="695324"/>
                  <a:ext cx="18288" cy="18288"/>
                </a:xfrm>
                <a:prstGeom prst="rect">
                  <a:avLst/>
                </a:prstGeom>
                <a:solidFill>
                  <a:srgbClr val="484848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214" name="Rectangle 213"/>
              <p:cNvSpPr/>
              <p:nvPr/>
            </p:nvSpPr>
            <p:spPr>
              <a:xfrm>
                <a:off x="1432913" y="926388"/>
                <a:ext cx="9144" cy="173736"/>
              </a:xfrm>
              <a:prstGeom prst="rect">
                <a:avLst/>
              </a:prstGeom>
              <a:solidFill>
                <a:srgbClr val="484848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5" name="Icon"/>
              <p:cNvSpPr/>
              <p:nvPr/>
            </p:nvSpPr>
            <p:spPr>
              <a:xfrm>
                <a:off x="1224125" y="935253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6" name="Icon"/>
              <p:cNvSpPr/>
              <p:nvPr/>
            </p:nvSpPr>
            <p:spPr>
              <a:xfrm>
                <a:off x="1013813" y="935253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7" name="Icon"/>
              <p:cNvSpPr/>
              <p:nvPr/>
            </p:nvSpPr>
            <p:spPr>
              <a:xfrm>
                <a:off x="803501" y="935253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740348" y="926388"/>
                <a:ext cx="9144" cy="173736"/>
              </a:xfrm>
              <a:prstGeom prst="rect">
                <a:avLst/>
              </a:prstGeom>
              <a:solidFill>
                <a:srgbClr val="484848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9" name="Icon"/>
              <p:cNvSpPr/>
              <p:nvPr/>
            </p:nvSpPr>
            <p:spPr>
              <a:xfrm>
                <a:off x="531560" y="935253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0" name="Icon"/>
              <p:cNvSpPr/>
              <p:nvPr/>
            </p:nvSpPr>
            <p:spPr>
              <a:xfrm>
                <a:off x="321248" y="935253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21" name="Icon Group Handle"/>
              <p:cNvGrpSpPr/>
              <p:nvPr/>
            </p:nvGrpSpPr>
            <p:grpSpPr>
              <a:xfrm>
                <a:off x="218060" y="884675"/>
                <a:ext cx="73152" cy="248799"/>
                <a:chOff x="259028" y="635222"/>
                <a:chExt cx="73152" cy="248799"/>
              </a:xfrm>
            </p:grpSpPr>
            <p:sp>
              <p:nvSpPr>
                <p:cNvPr id="231" name="Spacing"/>
                <p:cNvSpPr/>
                <p:nvPr/>
              </p:nvSpPr>
              <p:spPr>
                <a:xfrm>
                  <a:off x="259028" y="635222"/>
                  <a:ext cx="73152" cy="248799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2" name="Rectangle"/>
                <p:cNvSpPr/>
                <p:nvPr/>
              </p:nvSpPr>
              <p:spPr>
                <a:xfrm>
                  <a:off x="286080" y="810008"/>
                  <a:ext cx="18288" cy="18288"/>
                </a:xfrm>
                <a:prstGeom prst="rect">
                  <a:avLst/>
                </a:prstGeom>
                <a:solidFill>
                  <a:srgbClr val="484848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3" name="Rectangle"/>
                <p:cNvSpPr/>
                <p:nvPr/>
              </p:nvSpPr>
              <p:spPr>
                <a:xfrm>
                  <a:off x="286080" y="771532"/>
                  <a:ext cx="18288" cy="18288"/>
                </a:xfrm>
                <a:prstGeom prst="rect">
                  <a:avLst/>
                </a:prstGeom>
                <a:solidFill>
                  <a:srgbClr val="484848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4" name="Rectangle"/>
                <p:cNvSpPr/>
                <p:nvPr/>
              </p:nvSpPr>
              <p:spPr>
                <a:xfrm>
                  <a:off x="286840" y="733800"/>
                  <a:ext cx="18288" cy="18288"/>
                </a:xfrm>
                <a:prstGeom prst="rect">
                  <a:avLst/>
                </a:prstGeom>
                <a:solidFill>
                  <a:srgbClr val="484848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5" name="Rectangle"/>
                <p:cNvSpPr/>
                <p:nvPr/>
              </p:nvSpPr>
              <p:spPr>
                <a:xfrm>
                  <a:off x="286840" y="695324"/>
                  <a:ext cx="18288" cy="18288"/>
                </a:xfrm>
                <a:prstGeom prst="rect">
                  <a:avLst/>
                </a:prstGeom>
                <a:solidFill>
                  <a:srgbClr val="484848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222" name="Icon"/>
              <p:cNvSpPr/>
              <p:nvPr/>
            </p:nvSpPr>
            <p:spPr>
              <a:xfrm>
                <a:off x="1975547" y="935253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1912394" y="926388"/>
                <a:ext cx="9144" cy="173736"/>
              </a:xfrm>
              <a:prstGeom prst="rect">
                <a:avLst/>
              </a:prstGeom>
              <a:solidFill>
                <a:srgbClr val="484848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4" name="Icon"/>
              <p:cNvSpPr/>
              <p:nvPr/>
            </p:nvSpPr>
            <p:spPr>
              <a:xfrm>
                <a:off x="1703606" y="935253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5" name="Icon"/>
              <p:cNvSpPr/>
              <p:nvPr/>
            </p:nvSpPr>
            <p:spPr>
              <a:xfrm>
                <a:off x="1493294" y="935253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6" name="Icon"/>
              <p:cNvSpPr/>
              <p:nvPr/>
            </p:nvSpPr>
            <p:spPr>
              <a:xfrm>
                <a:off x="2260449" y="935253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2197296" y="926388"/>
                <a:ext cx="9144" cy="173736"/>
              </a:xfrm>
              <a:prstGeom prst="rect">
                <a:avLst/>
              </a:prstGeom>
              <a:solidFill>
                <a:srgbClr val="484848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28" name="Icon Group Expando"/>
              <p:cNvGrpSpPr/>
              <p:nvPr/>
            </p:nvGrpSpPr>
            <p:grpSpPr>
              <a:xfrm>
                <a:off x="2469237" y="1030500"/>
                <a:ext cx="54864" cy="58004"/>
                <a:chOff x="7805496" y="781048"/>
                <a:chExt cx="54864" cy="58004"/>
              </a:xfrm>
            </p:grpSpPr>
            <p:sp>
              <p:nvSpPr>
                <p:cNvPr id="229" name="Dropdown Arrow"/>
                <p:cNvSpPr/>
                <p:nvPr/>
              </p:nvSpPr>
              <p:spPr>
                <a:xfrm flipV="1">
                  <a:off x="7805496" y="811620"/>
                  <a:ext cx="54864" cy="27432"/>
                </a:xfrm>
                <a:prstGeom prst="triangle">
                  <a:avLst/>
                </a:prstGeom>
                <a:solidFill>
                  <a:srgbClr val="919191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0" name="Line"/>
                <p:cNvSpPr/>
                <p:nvPr/>
              </p:nvSpPr>
              <p:spPr>
                <a:xfrm flipV="1">
                  <a:off x="7805496" y="781048"/>
                  <a:ext cx="54864" cy="9144"/>
                </a:xfrm>
                <a:prstGeom prst="rect">
                  <a:avLst/>
                </a:prstGeom>
                <a:solidFill>
                  <a:srgbClr val="919191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159" name="Menu Bar"/>
            <p:cNvSpPr/>
            <p:nvPr/>
          </p:nvSpPr>
          <p:spPr>
            <a:xfrm>
              <a:off x="154136" y="372835"/>
              <a:ext cx="6573227" cy="288515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rgbClr val="4F81BD">
                <a:shade val="50000"/>
              </a:srgbClr>
            </a:lnRef>
            <a:fillRef idx="1001">
              <a:srgbClr val="000000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none" lIns="82266" tIns="45704" rIns="73126" bIns="45704" spcCol="0" rtlCol="0" anchor="ctr">
              <a:spAutoFit/>
            </a:bodyPr>
            <a:lstStyle/>
            <a:p>
              <a:r>
                <a:rPr lang="en-US" sz="900" spc="30" dirty="0" smtClean="0">
                  <a:solidFill>
                    <a:prstClr val="black">
                      <a:lumMod val="95000"/>
                      <a:lumOff val="5000"/>
                    </a:prst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File    Edit    View    Build    Debug    Team    Data    Tools    Test    Analyze    Windows    Help</a:t>
              </a:r>
              <a:endParaRPr lang="en-US" sz="900" spc="30" dirty="0">
                <a:solidFill>
                  <a:prstClr val="black">
                    <a:lumMod val="95000"/>
                    <a:lumOff val="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grpSp>
          <p:nvGrpSpPr>
            <p:cNvPr id="160" name="Group 159"/>
            <p:cNvGrpSpPr/>
            <p:nvPr>
              <p:custDataLst>
                <p:custData r:id="rId2"/>
              </p:custDataLst>
            </p:nvPr>
          </p:nvGrpSpPr>
          <p:grpSpPr>
            <a:xfrm>
              <a:off x="6246352" y="1856778"/>
              <a:ext cx="2745251" cy="4412643"/>
              <a:chOff x="3880709" y="2449673"/>
              <a:chExt cx="1672365" cy="2227102"/>
            </a:xfrm>
          </p:grpSpPr>
          <p:sp>
            <p:nvSpPr>
              <p:cNvPr id="161" name="Container"/>
              <p:cNvSpPr>
                <a:spLocks/>
              </p:cNvSpPr>
              <p:nvPr/>
            </p:nvSpPr>
            <p:spPr>
              <a:xfrm>
                <a:off x="3880709" y="2449673"/>
                <a:ext cx="1672365" cy="2227102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solidFill>
                  <a:srgbClr val="FFFFFF">
                    <a:lumMod val="50000"/>
                  </a:srgb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grpSp>
            <p:nvGrpSpPr>
              <p:cNvPr id="162" name="Group 161"/>
              <p:cNvGrpSpPr/>
              <p:nvPr/>
            </p:nvGrpSpPr>
            <p:grpSpPr>
              <a:xfrm>
                <a:off x="3935676" y="2493865"/>
                <a:ext cx="474845" cy="94731"/>
                <a:chOff x="1896307" y="4336874"/>
                <a:chExt cx="474845" cy="94731"/>
              </a:xfrm>
            </p:grpSpPr>
            <p:sp>
              <p:nvSpPr>
                <p:cNvPr id="181" name="Text1"/>
                <p:cNvSpPr txBox="1">
                  <a:spLocks/>
                </p:cNvSpPr>
                <p:nvPr/>
              </p:nvSpPr>
              <p:spPr>
                <a:xfrm>
                  <a:off x="2014946" y="4338373"/>
                  <a:ext cx="356206" cy="87382"/>
                </a:xfrm>
                <a:prstGeom prst="rect">
                  <a:avLst/>
                </a:prstGeom>
                <a:noFill/>
              </p:spPr>
              <p:txBody>
                <a:bodyPr wrap="none" tIns="0" rIns="182880" bIns="0" rtlCol="0">
                  <a:spAutoFit/>
                </a:bodyPr>
                <a:lstStyle/>
                <a:p>
                  <a:r>
                    <a:rPr lang="en-US" sz="900" dirty="0" smtClean="0">
                      <a:latin typeface="Segoe UI" pitchFamily="34" charset="0"/>
                      <a:ea typeface="Segoe UI" pitchFamily="34" charset="0"/>
                      <a:cs typeface="Segoe UI" pitchFamily="34" charset="0"/>
                    </a:rPr>
                    <a:t>text</a:t>
                  </a:r>
                  <a:endParaRPr lang="en-US" sz="900" dirty="0">
                    <a:latin typeface="Segoe UI" pitchFamily="34" charset="0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82" name="Icon1"/>
                <p:cNvSpPr>
                  <a:spLocks/>
                </p:cNvSpPr>
                <p:nvPr/>
              </p:nvSpPr>
              <p:spPr>
                <a:xfrm>
                  <a:off x="1896307" y="4336874"/>
                  <a:ext cx="114340" cy="94731"/>
                </a:xfrm>
                <a:prstGeom prst="rect">
                  <a:avLst/>
                </a:prstGeom>
                <a:solidFill>
                  <a:srgbClr val="FFFFFF">
                    <a:lumMod val="85000"/>
                  </a:srgbClr>
                </a:solidFill>
                <a:ln w="3175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3" name="Group 162"/>
              <p:cNvGrpSpPr/>
              <p:nvPr/>
            </p:nvGrpSpPr>
            <p:grpSpPr>
              <a:xfrm>
                <a:off x="4050015" y="2615600"/>
                <a:ext cx="474845" cy="94731"/>
                <a:chOff x="1822953" y="4217409"/>
                <a:chExt cx="474845" cy="94731"/>
              </a:xfrm>
            </p:grpSpPr>
            <p:sp>
              <p:nvSpPr>
                <p:cNvPr id="179" name="Text2"/>
                <p:cNvSpPr txBox="1">
                  <a:spLocks/>
                </p:cNvSpPr>
                <p:nvPr/>
              </p:nvSpPr>
              <p:spPr>
                <a:xfrm>
                  <a:off x="1941592" y="4218909"/>
                  <a:ext cx="356206" cy="87381"/>
                </a:xfrm>
                <a:prstGeom prst="rect">
                  <a:avLst/>
                </a:prstGeom>
                <a:noFill/>
              </p:spPr>
              <p:txBody>
                <a:bodyPr wrap="none" tIns="0" rIns="182880" bIns="0" rtlCol="0">
                  <a:spAutoFit/>
                </a:bodyPr>
                <a:lstStyle/>
                <a:p>
                  <a:r>
                    <a:rPr lang="en-US" sz="900" dirty="0" smtClean="0">
                      <a:latin typeface="Segoe UI" pitchFamily="34" charset="0"/>
                      <a:ea typeface="Segoe UI" pitchFamily="34" charset="0"/>
                      <a:cs typeface="Segoe UI" pitchFamily="34" charset="0"/>
                    </a:rPr>
                    <a:t>text</a:t>
                  </a:r>
                  <a:endParaRPr lang="en-US" sz="900" dirty="0">
                    <a:latin typeface="Segoe UI" pitchFamily="34" charset="0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80" name="Icon2"/>
                <p:cNvSpPr>
                  <a:spLocks/>
                </p:cNvSpPr>
                <p:nvPr/>
              </p:nvSpPr>
              <p:spPr>
                <a:xfrm>
                  <a:off x="1822953" y="4217409"/>
                  <a:ext cx="114340" cy="94731"/>
                </a:xfrm>
                <a:prstGeom prst="rect">
                  <a:avLst/>
                </a:prstGeom>
                <a:solidFill>
                  <a:srgbClr val="FFFFFF">
                    <a:lumMod val="85000"/>
                  </a:srgbClr>
                </a:solidFill>
                <a:ln w="3175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4" name="Group 163"/>
              <p:cNvGrpSpPr/>
              <p:nvPr/>
            </p:nvGrpSpPr>
            <p:grpSpPr>
              <a:xfrm>
                <a:off x="4168653" y="2739855"/>
                <a:ext cx="474845" cy="94731"/>
                <a:chOff x="1746842" y="4095474"/>
                <a:chExt cx="474845" cy="94731"/>
              </a:xfrm>
            </p:grpSpPr>
            <p:sp>
              <p:nvSpPr>
                <p:cNvPr id="177" name="Text3"/>
                <p:cNvSpPr txBox="1">
                  <a:spLocks/>
                </p:cNvSpPr>
                <p:nvPr/>
              </p:nvSpPr>
              <p:spPr>
                <a:xfrm>
                  <a:off x="1865481" y="4096973"/>
                  <a:ext cx="356206" cy="87382"/>
                </a:xfrm>
                <a:prstGeom prst="rect">
                  <a:avLst/>
                </a:prstGeom>
                <a:noFill/>
              </p:spPr>
              <p:txBody>
                <a:bodyPr wrap="none" tIns="0" rIns="182880" bIns="0" rtlCol="0">
                  <a:spAutoFit/>
                </a:bodyPr>
                <a:lstStyle/>
                <a:p>
                  <a:r>
                    <a:rPr lang="en-US" sz="900" dirty="0" smtClean="0">
                      <a:latin typeface="Segoe UI" pitchFamily="34" charset="0"/>
                      <a:ea typeface="Segoe UI" pitchFamily="34" charset="0"/>
                      <a:cs typeface="Segoe UI" pitchFamily="34" charset="0"/>
                    </a:rPr>
                    <a:t>text</a:t>
                  </a:r>
                  <a:endParaRPr lang="en-US" sz="900" dirty="0">
                    <a:latin typeface="Segoe UI" pitchFamily="34" charset="0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78" name="Icon3"/>
                <p:cNvSpPr>
                  <a:spLocks/>
                </p:cNvSpPr>
                <p:nvPr/>
              </p:nvSpPr>
              <p:spPr>
                <a:xfrm>
                  <a:off x="1746842" y="4095474"/>
                  <a:ext cx="114340" cy="94731"/>
                </a:xfrm>
                <a:prstGeom prst="rect">
                  <a:avLst/>
                </a:prstGeom>
                <a:solidFill>
                  <a:srgbClr val="FFFFFF">
                    <a:lumMod val="85000"/>
                  </a:srgbClr>
                </a:solidFill>
                <a:ln w="3175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5" name="Group 164"/>
              <p:cNvGrpSpPr/>
              <p:nvPr/>
            </p:nvGrpSpPr>
            <p:grpSpPr>
              <a:xfrm>
                <a:off x="4168653" y="2864109"/>
                <a:ext cx="474845" cy="94731"/>
                <a:chOff x="1746842" y="3973538"/>
                <a:chExt cx="474845" cy="94731"/>
              </a:xfrm>
            </p:grpSpPr>
            <p:sp>
              <p:nvSpPr>
                <p:cNvPr id="175" name="Text4"/>
                <p:cNvSpPr txBox="1">
                  <a:spLocks/>
                </p:cNvSpPr>
                <p:nvPr/>
              </p:nvSpPr>
              <p:spPr>
                <a:xfrm>
                  <a:off x="1865481" y="3975038"/>
                  <a:ext cx="356206" cy="87381"/>
                </a:xfrm>
                <a:prstGeom prst="rect">
                  <a:avLst/>
                </a:prstGeom>
                <a:noFill/>
              </p:spPr>
              <p:txBody>
                <a:bodyPr wrap="none" tIns="0" rIns="182880" bIns="0" rtlCol="0">
                  <a:spAutoFit/>
                </a:bodyPr>
                <a:lstStyle/>
                <a:p>
                  <a:r>
                    <a:rPr lang="en-US" sz="900" dirty="0" smtClean="0">
                      <a:latin typeface="Segoe UI" pitchFamily="34" charset="0"/>
                      <a:ea typeface="Segoe UI" pitchFamily="34" charset="0"/>
                      <a:cs typeface="Segoe UI" pitchFamily="34" charset="0"/>
                    </a:rPr>
                    <a:t>text</a:t>
                  </a:r>
                  <a:endParaRPr lang="en-US" sz="900" dirty="0">
                    <a:latin typeface="Segoe UI" pitchFamily="34" charset="0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76" name="Icon4"/>
                <p:cNvSpPr>
                  <a:spLocks/>
                </p:cNvSpPr>
                <p:nvPr/>
              </p:nvSpPr>
              <p:spPr>
                <a:xfrm>
                  <a:off x="1746842" y="3973538"/>
                  <a:ext cx="114340" cy="94731"/>
                </a:xfrm>
                <a:prstGeom prst="rect">
                  <a:avLst/>
                </a:prstGeom>
                <a:solidFill>
                  <a:srgbClr val="FFFFFF">
                    <a:lumMod val="85000"/>
                  </a:srgbClr>
                </a:solidFill>
                <a:ln w="3175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6" name="Group 165"/>
              <p:cNvGrpSpPr/>
              <p:nvPr/>
            </p:nvGrpSpPr>
            <p:grpSpPr>
              <a:xfrm>
                <a:off x="4168653" y="2988364"/>
                <a:ext cx="474845" cy="94731"/>
                <a:chOff x="1746842" y="3851603"/>
                <a:chExt cx="474845" cy="94731"/>
              </a:xfrm>
            </p:grpSpPr>
            <p:sp>
              <p:nvSpPr>
                <p:cNvPr id="173" name="Text5"/>
                <p:cNvSpPr txBox="1">
                  <a:spLocks/>
                </p:cNvSpPr>
                <p:nvPr/>
              </p:nvSpPr>
              <p:spPr>
                <a:xfrm>
                  <a:off x="1865481" y="3853102"/>
                  <a:ext cx="356206" cy="87382"/>
                </a:xfrm>
                <a:prstGeom prst="rect">
                  <a:avLst/>
                </a:prstGeom>
                <a:noFill/>
              </p:spPr>
              <p:txBody>
                <a:bodyPr wrap="none" tIns="0" rIns="182880" bIns="0" rtlCol="0">
                  <a:spAutoFit/>
                </a:bodyPr>
                <a:lstStyle/>
                <a:p>
                  <a:r>
                    <a:rPr lang="en-US" sz="900" dirty="0" smtClean="0">
                      <a:latin typeface="Segoe UI" pitchFamily="34" charset="0"/>
                      <a:ea typeface="Segoe UI" pitchFamily="34" charset="0"/>
                      <a:cs typeface="Segoe UI" pitchFamily="34" charset="0"/>
                    </a:rPr>
                    <a:t>text</a:t>
                  </a:r>
                  <a:endParaRPr lang="en-US" sz="900" dirty="0">
                    <a:latin typeface="Segoe UI" pitchFamily="34" charset="0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74" name="Icon5"/>
                <p:cNvSpPr>
                  <a:spLocks/>
                </p:cNvSpPr>
                <p:nvPr/>
              </p:nvSpPr>
              <p:spPr>
                <a:xfrm>
                  <a:off x="1746842" y="3851603"/>
                  <a:ext cx="114340" cy="94731"/>
                </a:xfrm>
                <a:prstGeom prst="rect">
                  <a:avLst/>
                </a:prstGeom>
                <a:solidFill>
                  <a:srgbClr val="FFFFFF">
                    <a:lumMod val="85000"/>
                  </a:srgbClr>
                </a:solidFill>
                <a:ln w="3175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7" name="Group 166"/>
              <p:cNvGrpSpPr/>
              <p:nvPr/>
            </p:nvGrpSpPr>
            <p:grpSpPr>
              <a:xfrm>
                <a:off x="3935676" y="3112618"/>
                <a:ext cx="474845" cy="94731"/>
                <a:chOff x="1896307" y="3729667"/>
                <a:chExt cx="474845" cy="94731"/>
              </a:xfrm>
            </p:grpSpPr>
            <p:sp>
              <p:nvSpPr>
                <p:cNvPr id="171" name="Text6"/>
                <p:cNvSpPr txBox="1">
                  <a:spLocks/>
                </p:cNvSpPr>
                <p:nvPr/>
              </p:nvSpPr>
              <p:spPr>
                <a:xfrm>
                  <a:off x="2014946" y="3731167"/>
                  <a:ext cx="356206" cy="87381"/>
                </a:xfrm>
                <a:prstGeom prst="rect">
                  <a:avLst/>
                </a:prstGeom>
                <a:noFill/>
              </p:spPr>
              <p:txBody>
                <a:bodyPr wrap="none" tIns="0" rIns="182880" bIns="0" rtlCol="0">
                  <a:spAutoFit/>
                </a:bodyPr>
                <a:lstStyle/>
                <a:p>
                  <a:r>
                    <a:rPr lang="en-US" sz="900" dirty="0" smtClean="0">
                      <a:latin typeface="Segoe UI" pitchFamily="34" charset="0"/>
                      <a:ea typeface="Segoe UI" pitchFamily="34" charset="0"/>
                      <a:cs typeface="Segoe UI" pitchFamily="34" charset="0"/>
                    </a:rPr>
                    <a:t>text</a:t>
                  </a:r>
                  <a:endParaRPr lang="en-US" sz="900" dirty="0">
                    <a:latin typeface="Segoe UI" pitchFamily="34" charset="0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72" name="Icon6"/>
                <p:cNvSpPr>
                  <a:spLocks/>
                </p:cNvSpPr>
                <p:nvPr/>
              </p:nvSpPr>
              <p:spPr>
                <a:xfrm>
                  <a:off x="1896307" y="3729667"/>
                  <a:ext cx="114340" cy="94731"/>
                </a:xfrm>
                <a:prstGeom prst="rect">
                  <a:avLst/>
                </a:prstGeom>
                <a:solidFill>
                  <a:srgbClr val="FFFFFF">
                    <a:lumMod val="85000"/>
                  </a:srgbClr>
                </a:solidFill>
                <a:ln w="3175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8" name="Group 167"/>
              <p:cNvGrpSpPr/>
              <p:nvPr/>
            </p:nvGrpSpPr>
            <p:grpSpPr>
              <a:xfrm>
                <a:off x="3935676" y="3236872"/>
                <a:ext cx="474845" cy="94731"/>
                <a:chOff x="1896307" y="3607731"/>
                <a:chExt cx="474845" cy="94731"/>
              </a:xfrm>
            </p:grpSpPr>
            <p:sp>
              <p:nvSpPr>
                <p:cNvPr id="169" name="Text7"/>
                <p:cNvSpPr txBox="1">
                  <a:spLocks/>
                </p:cNvSpPr>
                <p:nvPr/>
              </p:nvSpPr>
              <p:spPr>
                <a:xfrm>
                  <a:off x="2014946" y="3609231"/>
                  <a:ext cx="356206" cy="87381"/>
                </a:xfrm>
                <a:prstGeom prst="rect">
                  <a:avLst/>
                </a:prstGeom>
                <a:noFill/>
              </p:spPr>
              <p:txBody>
                <a:bodyPr wrap="none" tIns="0" rIns="182880" bIns="0" rtlCol="0">
                  <a:spAutoFit/>
                </a:bodyPr>
                <a:lstStyle/>
                <a:p>
                  <a:r>
                    <a:rPr lang="en-US" sz="900" dirty="0" smtClean="0">
                      <a:latin typeface="Segoe UI" pitchFamily="34" charset="0"/>
                      <a:ea typeface="Segoe UI" pitchFamily="34" charset="0"/>
                      <a:cs typeface="Segoe UI" pitchFamily="34" charset="0"/>
                    </a:rPr>
                    <a:t>text</a:t>
                  </a:r>
                  <a:endParaRPr lang="en-US" sz="900" dirty="0">
                    <a:latin typeface="Segoe UI" pitchFamily="34" charset="0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70" name="Icon7"/>
                <p:cNvSpPr>
                  <a:spLocks/>
                </p:cNvSpPr>
                <p:nvPr/>
              </p:nvSpPr>
              <p:spPr>
                <a:xfrm>
                  <a:off x="1896307" y="3607731"/>
                  <a:ext cx="114340" cy="94731"/>
                </a:xfrm>
                <a:prstGeom prst="rect">
                  <a:avLst/>
                </a:prstGeom>
                <a:solidFill>
                  <a:srgbClr val="FFFFFF">
                    <a:lumMod val="85000"/>
                  </a:srgbClr>
                </a:solidFill>
                <a:ln w="3175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</p:grpSp>
        </p:grpSp>
      </p:grpSp>
      <p:pic>
        <p:nvPicPr>
          <p:cNvPr id="280" name="Picture 279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319" y="3692364"/>
            <a:ext cx="2702198" cy="2598170"/>
          </a:xfrm>
          <a:prstGeom prst="rect">
            <a:avLst/>
          </a:prstGeom>
        </p:spPr>
      </p:pic>
      <p:sp>
        <p:nvSpPr>
          <p:cNvPr id="278" name="TextBox 277"/>
          <p:cNvSpPr txBox="1"/>
          <p:nvPr/>
        </p:nvSpPr>
        <p:spPr>
          <a:xfrm>
            <a:off x="1787294" y="2557729"/>
            <a:ext cx="34603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i="1" smtClean="0">
                <a:latin typeface="Consolas" pitchFamily="49" charset="0"/>
                <a:cs typeface="Consolas" pitchFamily="49" charset="0"/>
              </a:rPr>
              <a:t>demotime</a:t>
            </a:r>
            <a:endParaRPr lang="cs-CZ" sz="5400" i="1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759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Analogové vstupy</a:t>
            </a:r>
          </a:p>
          <a:p>
            <a:pPr marL="400050" lvl="1" indent="0" algn="r">
              <a:buNone/>
            </a:pPr>
            <a:r>
              <a:rPr lang="cs-CZ" sz="2000">
                <a:solidFill>
                  <a:srgbClr val="008000"/>
                </a:solidFill>
                <a:latin typeface="Consolas"/>
              </a:rPr>
              <a:t>// </a:t>
            </a:r>
            <a:r>
              <a:rPr lang="cs-CZ" sz="2000" smtClean="0">
                <a:solidFill>
                  <a:srgbClr val="008000"/>
                </a:solidFill>
                <a:latin typeface="Consolas"/>
              </a:rPr>
              <a:t>Microsoft.SPOT.Hardware.dll</a:t>
            </a:r>
          </a:p>
          <a:p>
            <a:pPr marL="400050" lvl="1" indent="0">
              <a:buNone/>
            </a:pPr>
            <a:endParaRPr lang="cs-CZ" sz="2000" smtClean="0">
              <a:solidFill>
                <a:srgbClr val="2B91AF"/>
              </a:solidFill>
              <a:latin typeface="Consolas"/>
            </a:endParaRPr>
          </a:p>
          <a:p>
            <a:pPr marL="400050" lvl="1" indent="0">
              <a:buNone/>
            </a:pPr>
            <a:r>
              <a:rPr lang="cs-CZ" sz="2000" smtClean="0">
                <a:solidFill>
                  <a:srgbClr val="2B91AF"/>
                </a:solidFill>
                <a:latin typeface="Consolas"/>
              </a:rPr>
              <a:t>AnalogInput</a:t>
            </a:r>
            <a:r>
              <a:rPr lang="cs-CZ" sz="200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cs-CZ" sz="2000">
                <a:solidFill>
                  <a:prstClr val="black"/>
                </a:solidFill>
                <a:latin typeface="Consolas"/>
              </a:rPr>
              <a:t>analog = </a:t>
            </a:r>
            <a:r>
              <a:rPr lang="cs-CZ" sz="2000">
                <a:solidFill>
                  <a:srgbClr val="0000FF"/>
                </a:solidFill>
                <a:latin typeface="Consolas"/>
              </a:rPr>
              <a:t>new</a:t>
            </a:r>
            <a:r>
              <a:rPr lang="cs-CZ" sz="2000">
                <a:solidFill>
                  <a:prstClr val="black"/>
                </a:solidFill>
                <a:latin typeface="Consolas"/>
              </a:rPr>
              <a:t> </a:t>
            </a:r>
            <a:r>
              <a:rPr lang="cs-CZ" sz="2000" smtClean="0">
                <a:solidFill>
                  <a:srgbClr val="2B91AF"/>
                </a:solidFill>
                <a:latin typeface="Consolas"/>
              </a:rPr>
              <a:t>AnalogInput</a:t>
            </a:r>
          </a:p>
          <a:p>
            <a:pPr marL="400050" lvl="1" indent="0">
              <a:buNone/>
            </a:pPr>
            <a:r>
              <a:rPr lang="cs-CZ" sz="2000" smtClean="0">
                <a:solidFill>
                  <a:prstClr val="black"/>
                </a:solidFill>
                <a:latin typeface="Consolas"/>
              </a:rPr>
              <a:t>(</a:t>
            </a:r>
            <a:br>
              <a:rPr lang="cs-CZ" sz="2000" smtClean="0">
                <a:solidFill>
                  <a:prstClr val="black"/>
                </a:solidFill>
                <a:latin typeface="Consolas"/>
              </a:rPr>
            </a:br>
            <a:r>
              <a:rPr lang="cs-CZ" sz="200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cs-CZ" sz="2000" smtClean="0">
                <a:solidFill>
                  <a:srgbClr val="2B91AF"/>
                </a:solidFill>
                <a:latin typeface="Consolas"/>
              </a:rPr>
              <a:t>Cpu</a:t>
            </a:r>
            <a:r>
              <a:rPr lang="cs-CZ" sz="2000" smtClean="0">
                <a:solidFill>
                  <a:prstClr val="black"/>
                </a:solidFill>
                <a:latin typeface="Consolas"/>
              </a:rPr>
              <a:t>.</a:t>
            </a:r>
            <a:r>
              <a:rPr lang="cs-CZ" sz="2000" smtClean="0">
                <a:solidFill>
                  <a:srgbClr val="2B91AF"/>
                </a:solidFill>
                <a:latin typeface="Consolas"/>
              </a:rPr>
              <a:t>AnalogChannel</a:t>
            </a:r>
            <a:r>
              <a:rPr lang="cs-CZ" sz="2000" smtClean="0">
                <a:solidFill>
                  <a:prstClr val="black"/>
                </a:solidFill>
                <a:latin typeface="Consolas"/>
              </a:rPr>
              <a:t>.ANALOG_0,</a:t>
            </a:r>
            <a:br>
              <a:rPr lang="cs-CZ" sz="2000" smtClean="0">
                <a:solidFill>
                  <a:prstClr val="black"/>
                </a:solidFill>
                <a:latin typeface="Consolas"/>
              </a:rPr>
            </a:br>
            <a:r>
              <a:rPr lang="cs-CZ" sz="2000" smtClean="0">
                <a:solidFill>
                  <a:prstClr val="black"/>
                </a:solidFill>
                <a:latin typeface="Consolas"/>
              </a:rPr>
              <a:t>    scale,</a:t>
            </a:r>
            <a:br>
              <a:rPr lang="cs-CZ" sz="2000" smtClean="0">
                <a:solidFill>
                  <a:prstClr val="black"/>
                </a:solidFill>
                <a:latin typeface="Consolas"/>
              </a:rPr>
            </a:br>
            <a:r>
              <a:rPr lang="cs-CZ" sz="2000" smtClean="0">
                <a:solidFill>
                  <a:prstClr val="black"/>
                </a:solidFill>
                <a:latin typeface="Consolas"/>
              </a:rPr>
              <a:t>    offset,</a:t>
            </a:r>
            <a:br>
              <a:rPr lang="cs-CZ" sz="2000" smtClean="0">
                <a:solidFill>
                  <a:prstClr val="black"/>
                </a:solidFill>
                <a:latin typeface="Consolas"/>
              </a:rPr>
            </a:br>
            <a:r>
              <a:rPr lang="cs-CZ" sz="2000" smtClean="0">
                <a:solidFill>
                  <a:prstClr val="black"/>
                </a:solidFill>
                <a:latin typeface="Consolas"/>
              </a:rPr>
              <a:t>    precisionInBits</a:t>
            </a:r>
          </a:p>
          <a:p>
            <a:pPr marL="400050" lvl="1" indent="0">
              <a:buNone/>
            </a:pPr>
            <a:r>
              <a:rPr lang="cs-CZ" sz="2000" smtClean="0">
                <a:solidFill>
                  <a:prstClr val="black"/>
                </a:solidFill>
                <a:latin typeface="Consolas"/>
              </a:rPr>
              <a:t>);</a:t>
            </a:r>
            <a:endParaRPr lang="cs-CZ" sz="2000">
              <a:solidFill>
                <a:prstClr val="black"/>
              </a:solidFill>
              <a:latin typeface="Consolas"/>
            </a:endParaRPr>
          </a:p>
          <a:p>
            <a:pPr marL="400050" lvl="1" indent="0">
              <a:buNone/>
            </a:pPr>
            <a:endParaRPr lang="cs-CZ" sz="2000" smtClean="0">
              <a:solidFill>
                <a:srgbClr val="0000FF"/>
              </a:solidFill>
              <a:latin typeface="Consolas"/>
            </a:endParaRPr>
          </a:p>
          <a:p>
            <a:pPr marL="400050" lvl="1" indent="0">
              <a:buNone/>
            </a:pPr>
            <a:r>
              <a:rPr lang="cs-CZ" sz="2000" smtClean="0">
                <a:solidFill>
                  <a:srgbClr val="0000FF"/>
                </a:solidFill>
                <a:latin typeface="Consolas"/>
              </a:rPr>
              <a:t>double</a:t>
            </a:r>
            <a:r>
              <a:rPr lang="cs-CZ" sz="200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cs-CZ" sz="2000">
                <a:solidFill>
                  <a:prstClr val="black"/>
                </a:solidFill>
                <a:latin typeface="Consolas"/>
              </a:rPr>
              <a:t>hodnota = </a:t>
            </a:r>
            <a:r>
              <a:rPr lang="cs-CZ" sz="2000">
                <a:solidFill>
                  <a:prstClr val="black"/>
                </a:solidFill>
                <a:latin typeface="Consolas"/>
              </a:rPr>
              <a:t>analog.Read</a:t>
            </a:r>
            <a:r>
              <a:rPr lang="cs-CZ" sz="2000" smtClean="0">
                <a:solidFill>
                  <a:prstClr val="black"/>
                </a:solidFill>
                <a:latin typeface="Consolas"/>
              </a:rPr>
              <a:t>();</a:t>
            </a:r>
            <a:endParaRPr lang="cs-CZ" sz="200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Další novinky ve verzi 4.2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994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PWM výstupy</a:t>
            </a:r>
          </a:p>
          <a:p>
            <a:pPr marL="400050" lvl="1" indent="0" algn="r">
              <a:buNone/>
            </a:pPr>
            <a:r>
              <a:rPr lang="cs-CZ" sz="2000">
                <a:solidFill>
                  <a:srgbClr val="008000"/>
                </a:solidFill>
                <a:latin typeface="Consolas"/>
              </a:rPr>
              <a:t>// </a:t>
            </a:r>
            <a:r>
              <a:rPr lang="cs-CZ" sz="2000" smtClean="0">
                <a:solidFill>
                  <a:srgbClr val="008000"/>
                </a:solidFill>
                <a:latin typeface="Consolas"/>
              </a:rPr>
              <a:t>Microsoft.SPOT.Hardware.PWM.dll</a:t>
            </a:r>
            <a:endParaRPr lang="cs-CZ" sz="2000">
              <a:solidFill>
                <a:srgbClr val="008000"/>
              </a:solidFill>
              <a:latin typeface="Consolas"/>
            </a:endParaRPr>
          </a:p>
          <a:p>
            <a:pPr marL="400050" lvl="1" indent="0">
              <a:buNone/>
            </a:pPr>
            <a:endParaRPr lang="cs-CZ" sz="2000" smtClean="0">
              <a:solidFill>
                <a:srgbClr val="2B91AF"/>
              </a:solidFill>
              <a:latin typeface="Consolas"/>
            </a:endParaRPr>
          </a:p>
          <a:p>
            <a:pPr marL="400050" lvl="1" indent="0">
              <a:buNone/>
            </a:pPr>
            <a:r>
              <a:rPr lang="cs-CZ" sz="2000" smtClean="0">
                <a:solidFill>
                  <a:srgbClr val="2B91AF"/>
                </a:solidFill>
                <a:latin typeface="Consolas"/>
              </a:rPr>
              <a:t>PWM</a:t>
            </a:r>
            <a:r>
              <a:rPr lang="cs-CZ" sz="200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cs-CZ" sz="2000">
                <a:solidFill>
                  <a:prstClr val="black"/>
                </a:solidFill>
                <a:latin typeface="Consolas"/>
              </a:rPr>
              <a:t>pwm1 = </a:t>
            </a:r>
            <a:r>
              <a:rPr lang="cs-CZ" sz="2000">
                <a:solidFill>
                  <a:srgbClr val="0000FF"/>
                </a:solidFill>
                <a:latin typeface="Consolas"/>
              </a:rPr>
              <a:t>new</a:t>
            </a:r>
            <a:r>
              <a:rPr lang="cs-CZ" sz="2000">
                <a:solidFill>
                  <a:prstClr val="black"/>
                </a:solidFill>
                <a:latin typeface="Consolas"/>
              </a:rPr>
              <a:t> </a:t>
            </a:r>
            <a:r>
              <a:rPr lang="cs-CZ" sz="2000">
                <a:solidFill>
                  <a:srgbClr val="2B91AF"/>
                </a:solidFill>
                <a:latin typeface="Consolas"/>
              </a:rPr>
              <a:t>PWM</a:t>
            </a:r>
            <a:r>
              <a:rPr lang="cs-CZ" sz="2000">
                <a:solidFill>
                  <a:prstClr val="black"/>
                </a:solidFill>
                <a:latin typeface="Consolas"/>
              </a:rPr>
              <a:t>(</a:t>
            </a:r>
            <a:r>
              <a:rPr lang="cs-CZ" sz="2000">
                <a:solidFill>
                  <a:srgbClr val="2B91AF"/>
                </a:solidFill>
                <a:latin typeface="Consolas"/>
              </a:rPr>
              <a:t>Cpu</a:t>
            </a:r>
            <a:r>
              <a:rPr lang="cs-CZ" sz="2000">
                <a:solidFill>
                  <a:prstClr val="black"/>
                </a:solidFill>
                <a:latin typeface="Consolas"/>
              </a:rPr>
              <a:t>.</a:t>
            </a:r>
            <a:r>
              <a:rPr lang="cs-CZ" sz="2000">
                <a:solidFill>
                  <a:srgbClr val="2B91AF"/>
                </a:solidFill>
                <a:latin typeface="Consolas"/>
              </a:rPr>
              <a:t>PWMChannel</a:t>
            </a:r>
            <a:r>
              <a:rPr lang="cs-CZ" sz="2000">
                <a:solidFill>
                  <a:prstClr val="black"/>
                </a:solidFill>
                <a:latin typeface="Consolas"/>
              </a:rPr>
              <a:t>.PWM_0</a:t>
            </a:r>
            <a:r>
              <a:rPr lang="cs-CZ" sz="2000" smtClean="0">
                <a:solidFill>
                  <a:prstClr val="black"/>
                </a:solidFill>
                <a:latin typeface="Consolas"/>
              </a:rPr>
              <a:t>,</a:t>
            </a:r>
            <a:br>
              <a:rPr lang="cs-CZ" sz="2000" smtClean="0">
                <a:solidFill>
                  <a:prstClr val="black"/>
                </a:solidFill>
                <a:latin typeface="Consolas"/>
              </a:rPr>
            </a:br>
            <a:r>
              <a:rPr lang="cs-CZ" sz="2000" smtClean="0">
                <a:solidFill>
                  <a:prstClr val="black"/>
                </a:solidFill>
                <a:latin typeface="Consolas"/>
              </a:rPr>
              <a:t>               frequency_Hz</a:t>
            </a:r>
            <a:r>
              <a:rPr lang="cs-CZ" sz="2000">
                <a:solidFill>
                  <a:prstClr val="black"/>
                </a:solidFill>
                <a:latin typeface="Consolas"/>
              </a:rPr>
              <a:t>, dutyCycle, invert);</a:t>
            </a:r>
          </a:p>
          <a:p>
            <a:pPr marL="400050" lvl="1" indent="0">
              <a:buNone/>
            </a:pPr>
            <a:r>
              <a:rPr lang="en-US" sz="2000">
                <a:solidFill>
                  <a:srgbClr val="2B91AF"/>
                </a:solidFill>
                <a:latin typeface="Consolas"/>
              </a:rPr>
              <a:t>PWM</a:t>
            </a:r>
            <a:r>
              <a:rPr lang="en-US" sz="2000">
                <a:solidFill>
                  <a:prstClr val="black"/>
                </a:solidFill>
                <a:latin typeface="Consolas"/>
              </a:rPr>
              <a:t> pwm2 = </a:t>
            </a:r>
            <a:r>
              <a:rPr lang="en-US" sz="200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00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000">
                <a:solidFill>
                  <a:srgbClr val="2B91AF"/>
                </a:solidFill>
                <a:latin typeface="Consolas"/>
              </a:rPr>
              <a:t>PWM</a:t>
            </a:r>
            <a:r>
              <a:rPr lang="en-US" sz="200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000">
                <a:solidFill>
                  <a:srgbClr val="2B91AF"/>
                </a:solidFill>
                <a:latin typeface="Consolas"/>
              </a:rPr>
              <a:t>Cpu</a:t>
            </a:r>
            <a:r>
              <a:rPr lang="en-US" sz="2000">
                <a:solidFill>
                  <a:prstClr val="black"/>
                </a:solidFill>
                <a:latin typeface="Consolas"/>
              </a:rPr>
              <a:t>.</a:t>
            </a:r>
            <a:r>
              <a:rPr lang="en-US" sz="2000">
                <a:solidFill>
                  <a:srgbClr val="2B91AF"/>
                </a:solidFill>
                <a:latin typeface="Consolas"/>
              </a:rPr>
              <a:t>PWMChannel</a:t>
            </a:r>
            <a:r>
              <a:rPr lang="en-US" sz="2000">
                <a:solidFill>
                  <a:prstClr val="black"/>
                </a:solidFill>
                <a:latin typeface="Consolas"/>
              </a:rPr>
              <a:t>.PWM_1</a:t>
            </a:r>
            <a:r>
              <a:rPr lang="en-US" sz="2000" smtClean="0">
                <a:solidFill>
                  <a:prstClr val="black"/>
                </a:solidFill>
                <a:latin typeface="Consolas"/>
              </a:rPr>
              <a:t>,</a:t>
            </a:r>
            <a:r>
              <a:rPr lang="cs-CZ" sz="2000" smtClean="0">
                <a:solidFill>
                  <a:prstClr val="black"/>
                </a:solidFill>
                <a:latin typeface="Consolas"/>
              </a:rPr>
              <a:t/>
            </a:r>
            <a:br>
              <a:rPr lang="cs-CZ" sz="2000" smtClean="0">
                <a:solidFill>
                  <a:prstClr val="black"/>
                </a:solidFill>
                <a:latin typeface="Consolas"/>
              </a:rPr>
            </a:br>
            <a:r>
              <a:rPr lang="cs-CZ" sz="2000" smtClean="0">
                <a:solidFill>
                  <a:prstClr val="black"/>
                </a:solidFill>
                <a:latin typeface="Consolas"/>
              </a:rPr>
              <a:t>               </a:t>
            </a:r>
            <a:r>
              <a:rPr lang="en-US" sz="2000" smtClean="0">
                <a:solidFill>
                  <a:prstClr val="black"/>
                </a:solidFill>
                <a:latin typeface="Consolas"/>
              </a:rPr>
              <a:t>period_us</a:t>
            </a:r>
            <a:r>
              <a:rPr lang="en-US" sz="2000">
                <a:solidFill>
                  <a:prstClr val="black"/>
                </a:solidFill>
                <a:latin typeface="Consolas"/>
              </a:rPr>
              <a:t>, duration_us, invert);</a:t>
            </a:r>
          </a:p>
          <a:p>
            <a:pPr marL="400050" lvl="1" indent="0">
              <a:buNone/>
            </a:pPr>
            <a:endParaRPr lang="cs-CZ" sz="2000">
              <a:solidFill>
                <a:prstClr val="black"/>
              </a:solidFill>
              <a:latin typeface="Consolas"/>
            </a:endParaRPr>
          </a:p>
          <a:p>
            <a:pPr marL="400050" lvl="1" indent="0">
              <a:buNone/>
            </a:pPr>
            <a:r>
              <a:rPr lang="cs-CZ" sz="2000">
                <a:solidFill>
                  <a:prstClr val="black"/>
                </a:solidFill>
                <a:latin typeface="Consolas"/>
              </a:rPr>
              <a:t>pwm1.Start</a:t>
            </a:r>
            <a:r>
              <a:rPr lang="cs-CZ" sz="2000" smtClean="0">
                <a:solidFill>
                  <a:prstClr val="black"/>
                </a:solidFill>
                <a:latin typeface="Consolas"/>
              </a:rPr>
              <a:t>();</a:t>
            </a:r>
          </a:p>
          <a:p>
            <a:pPr marL="400050" lvl="1" indent="0">
              <a:buNone/>
            </a:pPr>
            <a:r>
              <a:rPr lang="cs-CZ" sz="2000" smtClean="0">
                <a:solidFill>
                  <a:prstClr val="black"/>
                </a:solidFill>
                <a:latin typeface="Consolas"/>
              </a:rPr>
              <a:t>pwm1.Stop</a:t>
            </a:r>
            <a:r>
              <a:rPr lang="cs-CZ" sz="2000">
                <a:solidFill>
                  <a:prstClr val="black"/>
                </a:solidFill>
                <a:latin typeface="Consolas"/>
              </a:rPr>
              <a:t>();</a:t>
            </a:r>
          </a:p>
          <a:p>
            <a:pPr marL="400050" lvl="1" indent="0">
              <a:buNone/>
            </a:pPr>
            <a:endParaRPr lang="cs-CZ" sz="2000">
              <a:solidFill>
                <a:prstClr val="black"/>
              </a:solidFill>
              <a:latin typeface="Consolas"/>
            </a:endParaRPr>
          </a:p>
          <a:p>
            <a:pPr marL="400050" lvl="1" indent="0">
              <a:buNone/>
            </a:pPr>
            <a:r>
              <a:rPr lang="cs-CZ" sz="2000">
                <a:solidFill>
                  <a:srgbClr val="2B91AF"/>
                </a:solidFill>
                <a:latin typeface="Consolas"/>
              </a:rPr>
              <a:t>PWM</a:t>
            </a:r>
            <a:r>
              <a:rPr lang="cs-CZ" sz="2000">
                <a:solidFill>
                  <a:prstClr val="black"/>
                </a:solidFill>
                <a:latin typeface="Consolas"/>
              </a:rPr>
              <a:t>.Start(</a:t>
            </a:r>
            <a:r>
              <a:rPr lang="cs-CZ" sz="2000">
                <a:solidFill>
                  <a:srgbClr val="0000FF"/>
                </a:solidFill>
                <a:latin typeface="Consolas"/>
              </a:rPr>
              <a:t>new</a:t>
            </a:r>
            <a:r>
              <a:rPr lang="cs-CZ" sz="2000">
                <a:solidFill>
                  <a:prstClr val="black"/>
                </a:solidFill>
                <a:latin typeface="Consolas"/>
              </a:rPr>
              <a:t> [] { pwm1, </a:t>
            </a:r>
            <a:r>
              <a:rPr lang="cs-CZ" sz="2000">
                <a:solidFill>
                  <a:prstClr val="black"/>
                </a:solidFill>
                <a:latin typeface="Consolas"/>
              </a:rPr>
              <a:t>pwm2 </a:t>
            </a:r>
            <a:r>
              <a:rPr lang="cs-CZ" sz="2000" smtClean="0">
                <a:solidFill>
                  <a:prstClr val="black"/>
                </a:solidFill>
                <a:latin typeface="Consolas"/>
              </a:rPr>
              <a:t>});</a:t>
            </a:r>
            <a:endParaRPr lang="cs-CZ" sz="200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Další novinky ve verzi 4.2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3608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mtClean="0"/>
              <a:t>1-Wire protokol</a:t>
            </a:r>
          </a:p>
          <a:p>
            <a:pPr marL="400050" lvl="1" indent="0" algn="r">
              <a:buNone/>
            </a:pPr>
            <a:r>
              <a:rPr lang="cs-CZ" sz="2000">
                <a:solidFill>
                  <a:srgbClr val="008000"/>
                </a:solidFill>
                <a:latin typeface="Consolas"/>
              </a:rPr>
              <a:t>// </a:t>
            </a:r>
            <a:r>
              <a:rPr lang="cs-CZ" sz="2000" smtClean="0">
                <a:solidFill>
                  <a:srgbClr val="008000"/>
                </a:solidFill>
                <a:latin typeface="Consolas"/>
              </a:rPr>
              <a:t>Microsoft.SPOT.Hardware.OneWire.dll</a:t>
            </a:r>
            <a:endParaRPr lang="cs-CZ" sz="2000">
              <a:solidFill>
                <a:srgbClr val="008000"/>
              </a:solidFill>
              <a:latin typeface="Consolas"/>
            </a:endParaRPr>
          </a:p>
          <a:p>
            <a:pPr marL="400050" lvl="1" indent="0">
              <a:buNone/>
            </a:pPr>
            <a:r>
              <a:rPr lang="cs-CZ" sz="2000" smtClean="0">
                <a:solidFill>
                  <a:srgbClr val="2B91AF"/>
                </a:solidFill>
                <a:latin typeface="Consolas"/>
              </a:rPr>
              <a:t>OutputPort</a:t>
            </a:r>
            <a:r>
              <a:rPr lang="cs-CZ" sz="200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cs-CZ" sz="2000">
                <a:solidFill>
                  <a:prstClr val="black"/>
                </a:solidFill>
                <a:latin typeface="Consolas"/>
              </a:rPr>
              <a:t>wirePort </a:t>
            </a:r>
            <a:r>
              <a:rPr lang="cs-CZ" sz="2000" smtClean="0">
                <a:solidFill>
                  <a:prstClr val="black"/>
                </a:solidFill>
                <a:latin typeface="Consolas"/>
              </a:rPr>
              <a:t>=</a:t>
            </a:r>
            <a:br>
              <a:rPr lang="cs-CZ" sz="2000" smtClean="0">
                <a:solidFill>
                  <a:prstClr val="black"/>
                </a:solidFill>
                <a:latin typeface="Consolas"/>
              </a:rPr>
            </a:br>
            <a:r>
              <a:rPr lang="cs-CZ" sz="200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cs-CZ" sz="2000" smtClean="0">
                <a:solidFill>
                  <a:srgbClr val="0000FF"/>
                </a:solidFill>
                <a:latin typeface="Consolas"/>
              </a:rPr>
              <a:t>new </a:t>
            </a:r>
            <a:r>
              <a:rPr lang="cs-CZ" sz="2000" smtClean="0">
                <a:solidFill>
                  <a:srgbClr val="2B91AF"/>
                </a:solidFill>
                <a:latin typeface="Consolas"/>
              </a:rPr>
              <a:t>OutputPort</a:t>
            </a:r>
            <a:r>
              <a:rPr lang="cs-CZ" sz="200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cs-CZ" sz="2000" smtClean="0">
                <a:solidFill>
                  <a:srgbClr val="2B91AF"/>
                </a:solidFill>
                <a:latin typeface="Consolas"/>
              </a:rPr>
              <a:t>Cpu</a:t>
            </a:r>
            <a:r>
              <a:rPr lang="cs-CZ" sz="2000" smtClean="0">
                <a:solidFill>
                  <a:prstClr val="black"/>
                </a:solidFill>
                <a:latin typeface="Consolas"/>
              </a:rPr>
              <a:t>.</a:t>
            </a:r>
            <a:r>
              <a:rPr lang="cs-CZ" sz="2000" smtClean="0">
                <a:solidFill>
                  <a:srgbClr val="2B91AF"/>
                </a:solidFill>
                <a:latin typeface="Consolas"/>
              </a:rPr>
              <a:t>Pin</a:t>
            </a:r>
            <a:r>
              <a:rPr lang="cs-CZ" sz="2000" smtClean="0">
                <a:solidFill>
                  <a:prstClr val="black"/>
                </a:solidFill>
                <a:latin typeface="Consolas"/>
              </a:rPr>
              <a:t>.GPIO_Pin0</a:t>
            </a:r>
            <a:r>
              <a:rPr lang="cs-CZ" sz="2000">
                <a:solidFill>
                  <a:prstClr val="black"/>
                </a:solidFill>
                <a:latin typeface="Consolas"/>
              </a:rPr>
              <a:t>, </a:t>
            </a:r>
            <a:r>
              <a:rPr lang="cs-CZ" sz="2000">
                <a:solidFill>
                  <a:srgbClr val="0000FF"/>
                </a:solidFill>
                <a:latin typeface="Consolas"/>
              </a:rPr>
              <a:t>false</a:t>
            </a:r>
            <a:r>
              <a:rPr lang="cs-CZ" sz="2000">
                <a:solidFill>
                  <a:prstClr val="black"/>
                </a:solidFill>
                <a:latin typeface="Consolas"/>
              </a:rPr>
              <a:t>);</a:t>
            </a:r>
          </a:p>
          <a:p>
            <a:pPr marL="400050" lvl="1" indent="0">
              <a:buNone/>
            </a:pPr>
            <a:r>
              <a:rPr lang="cs-CZ" sz="2000">
                <a:solidFill>
                  <a:srgbClr val="2B91AF"/>
                </a:solidFill>
                <a:latin typeface="Consolas"/>
              </a:rPr>
              <a:t>OneWire</a:t>
            </a:r>
            <a:r>
              <a:rPr lang="cs-CZ" sz="2000">
                <a:solidFill>
                  <a:prstClr val="black"/>
                </a:solidFill>
                <a:latin typeface="Consolas"/>
              </a:rPr>
              <a:t> wire = </a:t>
            </a:r>
            <a:r>
              <a:rPr lang="cs-CZ" sz="2000">
                <a:solidFill>
                  <a:srgbClr val="0000FF"/>
                </a:solidFill>
                <a:latin typeface="Consolas"/>
              </a:rPr>
              <a:t>new</a:t>
            </a:r>
            <a:r>
              <a:rPr lang="cs-CZ" sz="2000">
                <a:solidFill>
                  <a:prstClr val="black"/>
                </a:solidFill>
                <a:latin typeface="Consolas"/>
              </a:rPr>
              <a:t> </a:t>
            </a:r>
            <a:r>
              <a:rPr lang="cs-CZ" sz="2000">
                <a:solidFill>
                  <a:srgbClr val="2B91AF"/>
                </a:solidFill>
                <a:latin typeface="Consolas"/>
              </a:rPr>
              <a:t>OneWire</a:t>
            </a:r>
            <a:r>
              <a:rPr lang="cs-CZ" sz="2000">
                <a:solidFill>
                  <a:prstClr val="black"/>
                </a:solidFill>
                <a:latin typeface="Consolas"/>
              </a:rPr>
              <a:t>(wirePort);</a:t>
            </a:r>
          </a:p>
          <a:p>
            <a:pPr marL="400050" lvl="1" indent="0">
              <a:buNone/>
            </a:pPr>
            <a:endParaRPr lang="cs-CZ" sz="2000">
              <a:solidFill>
                <a:prstClr val="black"/>
              </a:solidFill>
              <a:latin typeface="Consolas"/>
            </a:endParaRPr>
          </a:p>
          <a:p>
            <a:pPr marL="400050" lvl="1" indent="0">
              <a:buNone/>
            </a:pPr>
            <a:r>
              <a:rPr lang="cs-CZ" sz="2000">
                <a:solidFill>
                  <a:srgbClr val="2B91AF"/>
                </a:solidFill>
                <a:latin typeface="Consolas"/>
              </a:rPr>
              <a:t>ArrayList</a:t>
            </a:r>
            <a:r>
              <a:rPr lang="cs-CZ" sz="2000">
                <a:solidFill>
                  <a:prstClr val="black"/>
                </a:solidFill>
                <a:latin typeface="Consolas"/>
              </a:rPr>
              <a:t> serialNumbers = wire.FindAllDevices();</a:t>
            </a:r>
          </a:p>
          <a:p>
            <a:pPr marL="400050" lvl="1" indent="0">
              <a:buNone/>
            </a:pPr>
            <a:endParaRPr lang="cs-CZ" sz="2000">
              <a:solidFill>
                <a:prstClr val="black"/>
              </a:solidFill>
              <a:latin typeface="Consolas"/>
            </a:endParaRPr>
          </a:p>
          <a:p>
            <a:pPr marL="400050" lvl="1" indent="0">
              <a:buNone/>
            </a:pPr>
            <a:r>
              <a:rPr lang="cs-CZ" sz="2000">
                <a:solidFill>
                  <a:prstClr val="black"/>
                </a:solidFill>
                <a:latin typeface="Consolas"/>
              </a:rPr>
              <a:t>wire.ReadByte</a:t>
            </a:r>
            <a:r>
              <a:rPr lang="cs-CZ" sz="2000">
                <a:solidFill>
                  <a:prstClr val="black"/>
                </a:solidFill>
                <a:latin typeface="Consolas"/>
              </a:rPr>
              <a:t>(); </a:t>
            </a:r>
            <a:r>
              <a:rPr lang="cs-CZ" sz="2000" smtClean="0">
                <a:solidFill>
                  <a:prstClr val="black"/>
                </a:solidFill>
                <a:latin typeface="Consolas"/>
              </a:rPr>
              <a:t>wire.WriteByte(b</a:t>
            </a:r>
            <a:r>
              <a:rPr lang="cs-CZ" sz="2000">
                <a:solidFill>
                  <a:prstClr val="black"/>
                </a:solidFill>
                <a:latin typeface="Consolas"/>
              </a:rPr>
              <a:t>);</a:t>
            </a:r>
          </a:p>
          <a:p>
            <a:pPr marL="400050" lvl="1" indent="0">
              <a:buNone/>
            </a:pPr>
            <a:endParaRPr lang="cs-CZ" sz="2000">
              <a:solidFill>
                <a:prstClr val="black"/>
              </a:solidFill>
              <a:latin typeface="Consolas"/>
            </a:endParaRPr>
          </a:p>
          <a:p>
            <a:pPr marL="400050" lvl="1" indent="0">
              <a:buNone/>
            </a:pPr>
            <a:r>
              <a:rPr lang="cs-CZ" sz="2000">
                <a:solidFill>
                  <a:prstClr val="black"/>
                </a:solidFill>
                <a:latin typeface="Consolas"/>
              </a:rPr>
              <a:t>wire.TouchReset();</a:t>
            </a:r>
          </a:p>
          <a:p>
            <a:pPr marL="400050" lvl="1" indent="0">
              <a:buNone/>
            </a:pPr>
            <a:r>
              <a:rPr lang="cs-CZ" sz="2000">
                <a:solidFill>
                  <a:prstClr val="black"/>
                </a:solidFill>
                <a:latin typeface="Consolas"/>
              </a:rPr>
              <a:t>wire.TouchBit(bit);</a:t>
            </a:r>
          </a:p>
          <a:p>
            <a:pPr marL="400050" lvl="1" indent="0">
              <a:buNone/>
            </a:pPr>
            <a:r>
              <a:rPr lang="cs-CZ" sz="2000">
                <a:solidFill>
                  <a:prstClr val="black"/>
                </a:solidFill>
                <a:latin typeface="Consolas"/>
              </a:rPr>
              <a:t>wire.TouchByte(b</a:t>
            </a:r>
            <a:r>
              <a:rPr lang="cs-CZ" sz="2000" smtClean="0">
                <a:solidFill>
                  <a:prstClr val="black"/>
                </a:solidFill>
                <a:latin typeface="Consolas"/>
              </a:rPr>
              <a:t>);</a:t>
            </a:r>
            <a:endParaRPr lang="cs-CZ" sz="20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Další novinky ve verzi 4.2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9767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50000" sy="5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260648"/>
            <a:ext cx="58326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>
                <a:solidFill>
                  <a:srgbClr val="86BC55"/>
                </a:solidFill>
                <a:latin typeface="Handage AOE" pitchFamily="2" charset="0"/>
              </a:rPr>
              <a:t>Hey there! Are you ready to create something awesome?</a:t>
            </a:r>
            <a:endParaRPr lang="cs-CZ" sz="6000">
              <a:solidFill>
                <a:srgbClr val="86BC5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00192" y="5085184"/>
            <a:ext cx="2368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smtClean="0"/>
              <a:t>Gadgeteer</a:t>
            </a:r>
            <a:endParaRPr lang="cs-CZ" sz="4000"/>
          </a:p>
        </p:txBody>
      </p:sp>
    </p:spTree>
    <p:extLst>
      <p:ext uri="{BB962C8B-B14F-4D97-AF65-F5344CB8AC3E}">
        <p14:creationId xmlns:p14="http://schemas.microsoft.com/office/powerpoint/2010/main" val="210543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fade thruBlk="1"/>
      </p:transition>
    </mc:Choice>
    <mc:Fallback>
      <p:transition spd="slow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052736"/>
            <a:ext cx="3835772" cy="255972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.NET Gadgeteer Mainboard</a:t>
            </a:r>
            <a:endParaRPr lang="cs-CZ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5" y="836712"/>
            <a:ext cx="4121477" cy="31323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612463"/>
            <a:ext cx="3999806" cy="303485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08104" y="5661248"/>
            <a:ext cx="25442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FEZ Hydra, 240 MHz</a:t>
            </a:r>
          </a:p>
          <a:p>
            <a:r>
              <a:rPr lang="cs-CZ" smtClean="0"/>
              <a:t>16 MB RAM, 4 MB FLASH</a:t>
            </a:r>
          </a:p>
          <a:p>
            <a:r>
              <a:rPr lang="cs-CZ" smtClean="0"/>
              <a:t>$ 80, open source</a:t>
            </a:r>
            <a:endParaRPr lang="cs-CZ"/>
          </a:p>
        </p:txBody>
      </p:sp>
      <p:sp>
        <p:nvSpPr>
          <p:cNvPr id="8" name="TextBox 7"/>
          <p:cNvSpPr txBox="1"/>
          <p:nvPr/>
        </p:nvSpPr>
        <p:spPr>
          <a:xfrm>
            <a:off x="6302001" y="3969035"/>
            <a:ext cx="27190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FEZ Spider, 72 MHz</a:t>
            </a:r>
          </a:p>
          <a:p>
            <a:r>
              <a:rPr lang="cs-CZ" smtClean="0"/>
              <a:t>16 MB RAM, 4.5 MB FLASH</a:t>
            </a:r>
          </a:p>
          <a:p>
            <a:r>
              <a:rPr lang="cs-CZ" smtClean="0"/>
              <a:t>$ 120</a:t>
            </a:r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251520" y="3717032"/>
            <a:ext cx="24272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Nano, 200 MHz</a:t>
            </a:r>
          </a:p>
          <a:p>
            <a:r>
              <a:rPr lang="cs-CZ" smtClean="0"/>
              <a:t>8 MB RAM, 8 MB FLASH</a:t>
            </a:r>
          </a:p>
          <a:p>
            <a:r>
              <a:rPr lang="cs-CZ" smtClean="0"/>
              <a:t>£ 70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813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Přehled dějin</a:t>
            </a:r>
            <a:endParaRPr lang="cs-CZ"/>
          </a:p>
        </p:txBody>
      </p:sp>
      <p:sp>
        <p:nvSpPr>
          <p:cNvPr id="10" name="Shape 9"/>
          <p:cNvSpPr/>
          <p:nvPr/>
        </p:nvSpPr>
        <p:spPr>
          <a:xfrm rot="4396374">
            <a:off x="1948508" y="2012417"/>
            <a:ext cx="4475633" cy="3121196"/>
          </a:xfrm>
          <a:prstGeom prst="swooshArrow">
            <a:avLst>
              <a:gd name="adj1" fmla="val 16310"/>
              <a:gd name="adj2" fmla="val 31370"/>
            </a:avLst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6">
              <a:alpha val="90000"/>
              <a:hueOff val="0"/>
              <a:satOff val="0"/>
              <a:lumOff val="0"/>
              <a:alphaOff val="0"/>
            </a:schemeClr>
          </a:fillRef>
          <a:effectRef idx="1">
            <a:schemeClr val="accent6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11" name="Oval 10"/>
          <p:cNvSpPr/>
          <p:nvPr/>
        </p:nvSpPr>
        <p:spPr>
          <a:xfrm>
            <a:off x="3473964" y="2320422"/>
            <a:ext cx="113023" cy="113023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6">
              <a:tint val="40000"/>
              <a:hueOff val="0"/>
              <a:satOff val="0"/>
              <a:lumOff val="0"/>
              <a:alphaOff val="0"/>
            </a:schemeClr>
          </a:fillRef>
          <a:effectRef idx="1">
            <a:schemeClr val="accent6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Oval 11"/>
          <p:cNvSpPr/>
          <p:nvPr/>
        </p:nvSpPr>
        <p:spPr>
          <a:xfrm>
            <a:off x="4015752" y="2699414"/>
            <a:ext cx="113023" cy="113023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6">
              <a:tint val="40000"/>
              <a:hueOff val="0"/>
              <a:satOff val="0"/>
              <a:lumOff val="0"/>
              <a:alphaOff val="0"/>
            </a:schemeClr>
          </a:fillRef>
          <a:effectRef idx="1">
            <a:schemeClr val="accent6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Oval 12"/>
          <p:cNvSpPr/>
          <p:nvPr/>
        </p:nvSpPr>
        <p:spPr>
          <a:xfrm>
            <a:off x="4471995" y="3141140"/>
            <a:ext cx="113023" cy="113023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6">
              <a:tint val="40000"/>
              <a:hueOff val="0"/>
              <a:satOff val="0"/>
              <a:lumOff val="0"/>
              <a:alphaOff val="0"/>
            </a:schemeClr>
          </a:fillRef>
          <a:effectRef idx="1">
            <a:schemeClr val="accent6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reeform 13"/>
          <p:cNvSpPr/>
          <p:nvPr/>
        </p:nvSpPr>
        <p:spPr>
          <a:xfrm>
            <a:off x="284049" y="1412776"/>
            <a:ext cx="2110122" cy="181460"/>
          </a:xfrm>
          <a:custGeom>
            <a:avLst/>
            <a:gdLst>
              <a:gd name="connsiteX0" fmla="*/ 0 w 2110122"/>
              <a:gd name="connsiteY0" fmla="*/ 0 h 829532"/>
              <a:gd name="connsiteX1" fmla="*/ 2110122 w 2110122"/>
              <a:gd name="connsiteY1" fmla="*/ 0 h 829532"/>
              <a:gd name="connsiteX2" fmla="*/ 2110122 w 2110122"/>
              <a:gd name="connsiteY2" fmla="*/ 829532 h 829532"/>
              <a:gd name="connsiteX3" fmla="*/ 0 w 2110122"/>
              <a:gd name="connsiteY3" fmla="*/ 829532 h 829532"/>
              <a:gd name="connsiteX4" fmla="*/ 0 w 2110122"/>
              <a:gd name="connsiteY4" fmla="*/ 0 h 829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0122" h="829532">
                <a:moveTo>
                  <a:pt x="0" y="0"/>
                </a:moveTo>
                <a:lnTo>
                  <a:pt x="2110122" y="0"/>
                </a:lnTo>
                <a:lnTo>
                  <a:pt x="2110122" y="829532"/>
                </a:lnTo>
                <a:lnTo>
                  <a:pt x="0" y="82953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22860" rIns="22860" bIns="22860" numCol="1" spcCol="1270" anchor="b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100" kern="1200" smtClean="0"/>
              <a:t>2000 Smart </a:t>
            </a:r>
            <a:r>
              <a:rPr lang="cs-CZ" sz="1100" kern="1200" err="1" smtClean="0"/>
              <a:t>Personal</a:t>
            </a:r>
            <a:r>
              <a:rPr lang="cs-CZ" sz="1100" kern="1200" smtClean="0"/>
              <a:t> </a:t>
            </a:r>
            <a:r>
              <a:rPr lang="cs-CZ" sz="1100" kern="1200" err="1" smtClean="0"/>
              <a:t>Objects</a:t>
            </a:r>
            <a:r>
              <a:rPr lang="cs-CZ" sz="1100" kern="1200" smtClean="0"/>
              <a:t> Team</a:t>
            </a:r>
            <a:endParaRPr lang="cs-CZ" sz="1100" kern="1200"/>
          </a:p>
        </p:txBody>
      </p:sp>
      <p:sp>
        <p:nvSpPr>
          <p:cNvPr id="15" name="Freeform 14"/>
          <p:cNvSpPr/>
          <p:nvPr/>
        </p:nvSpPr>
        <p:spPr>
          <a:xfrm>
            <a:off x="992626" y="1628800"/>
            <a:ext cx="3193698" cy="168903"/>
          </a:xfrm>
          <a:custGeom>
            <a:avLst/>
            <a:gdLst>
              <a:gd name="connsiteX0" fmla="*/ 0 w 3193698"/>
              <a:gd name="connsiteY0" fmla="*/ 0 h 829532"/>
              <a:gd name="connsiteX1" fmla="*/ 3193698 w 3193698"/>
              <a:gd name="connsiteY1" fmla="*/ 0 h 829532"/>
              <a:gd name="connsiteX2" fmla="*/ 3193698 w 3193698"/>
              <a:gd name="connsiteY2" fmla="*/ 829532 h 829532"/>
              <a:gd name="connsiteX3" fmla="*/ 0 w 3193698"/>
              <a:gd name="connsiteY3" fmla="*/ 829532 h 829532"/>
              <a:gd name="connsiteX4" fmla="*/ 0 w 3193698"/>
              <a:gd name="connsiteY4" fmla="*/ 0 h 829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3698" h="829532">
                <a:moveTo>
                  <a:pt x="0" y="0"/>
                </a:moveTo>
                <a:lnTo>
                  <a:pt x="3193698" y="0"/>
                </a:lnTo>
                <a:lnTo>
                  <a:pt x="3193698" y="829532"/>
                </a:lnTo>
                <a:lnTo>
                  <a:pt x="0" y="82953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22860" rIns="22860" bIns="22860" numCol="1" spcCol="1270" anchor="ctr" anchorCtr="0">
            <a:noAutofit/>
          </a:bodyPr>
          <a:lstStyle/>
          <a:p>
            <a:pPr lvl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200" kern="1200" smtClean="0"/>
              <a:t>2002 Smart </a:t>
            </a:r>
            <a:r>
              <a:rPr lang="cs-CZ" sz="1200" kern="1200" err="1" smtClean="0"/>
              <a:t>Personal</a:t>
            </a:r>
            <a:r>
              <a:rPr lang="cs-CZ" sz="1200" kern="1200" smtClean="0"/>
              <a:t> </a:t>
            </a:r>
            <a:r>
              <a:rPr lang="cs-CZ" sz="1200" kern="1200" err="1" smtClean="0"/>
              <a:t>Objects</a:t>
            </a:r>
            <a:r>
              <a:rPr lang="cs-CZ" sz="1200" kern="1200" smtClean="0"/>
              <a:t> Technology</a:t>
            </a:r>
            <a:endParaRPr lang="cs-CZ" sz="1200" kern="1200"/>
          </a:p>
        </p:txBody>
      </p:sp>
      <p:sp>
        <p:nvSpPr>
          <p:cNvPr id="16" name="Freeform 15"/>
          <p:cNvSpPr/>
          <p:nvPr/>
        </p:nvSpPr>
        <p:spPr>
          <a:xfrm>
            <a:off x="180595" y="2079395"/>
            <a:ext cx="2408880" cy="241027"/>
          </a:xfrm>
          <a:custGeom>
            <a:avLst/>
            <a:gdLst>
              <a:gd name="connsiteX0" fmla="*/ 0 w 1882001"/>
              <a:gd name="connsiteY0" fmla="*/ 0 h 829532"/>
              <a:gd name="connsiteX1" fmla="*/ 1882001 w 1882001"/>
              <a:gd name="connsiteY1" fmla="*/ 0 h 829532"/>
              <a:gd name="connsiteX2" fmla="*/ 1882001 w 1882001"/>
              <a:gd name="connsiteY2" fmla="*/ 829532 h 829532"/>
              <a:gd name="connsiteX3" fmla="*/ 0 w 1882001"/>
              <a:gd name="connsiteY3" fmla="*/ 829532 h 829532"/>
              <a:gd name="connsiteX4" fmla="*/ 0 w 1882001"/>
              <a:gd name="connsiteY4" fmla="*/ 0 h 829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2001" h="829532">
                <a:moveTo>
                  <a:pt x="0" y="0"/>
                </a:moveTo>
                <a:lnTo>
                  <a:pt x="1882001" y="0"/>
                </a:lnTo>
                <a:lnTo>
                  <a:pt x="1882001" y="829532"/>
                </a:lnTo>
                <a:lnTo>
                  <a:pt x="0" y="82953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22860" rIns="22860" bIns="22860" numCol="1" spcCol="1270" anchor="ctr" anchorCtr="0">
            <a:noAutofit/>
          </a:bodyPr>
          <a:lstStyle/>
          <a:p>
            <a:pPr lvl="0" algn="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300" kern="1200" smtClean="0"/>
              <a:t>2004 SPOT hodinky, MSN Direct</a:t>
            </a:r>
            <a:endParaRPr lang="cs-CZ" sz="1300" kern="1200"/>
          </a:p>
        </p:txBody>
      </p:sp>
      <p:sp>
        <p:nvSpPr>
          <p:cNvPr id="17" name="Oval 16"/>
          <p:cNvSpPr/>
          <p:nvPr/>
        </p:nvSpPr>
        <p:spPr>
          <a:xfrm>
            <a:off x="4866645" y="3629527"/>
            <a:ext cx="113023" cy="113023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6">
              <a:tint val="40000"/>
              <a:hueOff val="0"/>
              <a:satOff val="0"/>
              <a:lumOff val="0"/>
              <a:alphaOff val="0"/>
            </a:schemeClr>
          </a:fillRef>
          <a:effectRef idx="1">
            <a:schemeClr val="accent6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reeform 17"/>
          <p:cNvSpPr/>
          <p:nvPr/>
        </p:nvSpPr>
        <p:spPr>
          <a:xfrm>
            <a:off x="850050" y="2376933"/>
            <a:ext cx="2224183" cy="167233"/>
          </a:xfrm>
          <a:custGeom>
            <a:avLst/>
            <a:gdLst>
              <a:gd name="connsiteX0" fmla="*/ 0 w 2224183"/>
              <a:gd name="connsiteY0" fmla="*/ 0 h 829532"/>
              <a:gd name="connsiteX1" fmla="*/ 2224183 w 2224183"/>
              <a:gd name="connsiteY1" fmla="*/ 0 h 829532"/>
              <a:gd name="connsiteX2" fmla="*/ 2224183 w 2224183"/>
              <a:gd name="connsiteY2" fmla="*/ 829532 h 829532"/>
              <a:gd name="connsiteX3" fmla="*/ 0 w 2224183"/>
              <a:gd name="connsiteY3" fmla="*/ 829532 h 829532"/>
              <a:gd name="connsiteX4" fmla="*/ 0 w 2224183"/>
              <a:gd name="connsiteY4" fmla="*/ 0 h 829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4183" h="829532">
                <a:moveTo>
                  <a:pt x="0" y="0"/>
                </a:moveTo>
                <a:lnTo>
                  <a:pt x="2224183" y="0"/>
                </a:lnTo>
                <a:lnTo>
                  <a:pt x="2224183" y="829532"/>
                </a:lnTo>
                <a:lnTo>
                  <a:pt x="0" y="82953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22860" rIns="22860" bIns="22860" numCol="1" spcCol="1270" anchor="ctr" anchorCtr="0">
            <a:noAutofit/>
          </a:bodyPr>
          <a:lstStyle/>
          <a:p>
            <a:pPr lvl="0" algn="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400" kern="1200" smtClean="0"/>
              <a:t>2006 1. veřejná beta .NET MF</a:t>
            </a:r>
            <a:endParaRPr lang="cs-CZ" sz="1400" kern="1200"/>
          </a:p>
        </p:txBody>
      </p:sp>
      <p:sp>
        <p:nvSpPr>
          <p:cNvPr id="19" name="Freeform 18"/>
          <p:cNvSpPr/>
          <p:nvPr/>
        </p:nvSpPr>
        <p:spPr>
          <a:xfrm>
            <a:off x="3815627" y="2079339"/>
            <a:ext cx="2851516" cy="297594"/>
          </a:xfrm>
          <a:custGeom>
            <a:avLst/>
            <a:gdLst>
              <a:gd name="connsiteX0" fmla="*/ 0 w 2851516"/>
              <a:gd name="connsiteY0" fmla="*/ 0 h 829532"/>
              <a:gd name="connsiteX1" fmla="*/ 2851516 w 2851516"/>
              <a:gd name="connsiteY1" fmla="*/ 0 h 829532"/>
              <a:gd name="connsiteX2" fmla="*/ 2851516 w 2851516"/>
              <a:gd name="connsiteY2" fmla="*/ 829532 h 829532"/>
              <a:gd name="connsiteX3" fmla="*/ 0 w 2851516"/>
              <a:gd name="connsiteY3" fmla="*/ 829532 h 829532"/>
              <a:gd name="connsiteX4" fmla="*/ 0 w 2851516"/>
              <a:gd name="connsiteY4" fmla="*/ 0 h 829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1516" h="829532">
                <a:moveTo>
                  <a:pt x="0" y="0"/>
                </a:moveTo>
                <a:lnTo>
                  <a:pt x="2851516" y="0"/>
                </a:lnTo>
                <a:lnTo>
                  <a:pt x="2851516" y="829532"/>
                </a:lnTo>
                <a:lnTo>
                  <a:pt x="0" y="82953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22860" rIns="22860" bIns="22860" numCol="1" spcCol="1270" anchor="ctr" anchorCtr="0">
            <a:noAutofit/>
          </a:bodyPr>
          <a:lstStyle/>
          <a:p>
            <a:pPr lvl="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800" kern="1200" smtClean="0"/>
              <a:t>II/2007 — 2.0.3036.0</a:t>
            </a:r>
          </a:p>
        </p:txBody>
      </p:sp>
      <p:sp>
        <p:nvSpPr>
          <p:cNvPr id="20" name="Oval 19"/>
          <p:cNvSpPr/>
          <p:nvPr/>
        </p:nvSpPr>
        <p:spPr>
          <a:xfrm>
            <a:off x="5184874" y="4127765"/>
            <a:ext cx="113023" cy="113023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6">
              <a:tint val="40000"/>
              <a:hueOff val="0"/>
              <a:satOff val="0"/>
              <a:lumOff val="0"/>
              <a:alphaOff val="0"/>
            </a:schemeClr>
          </a:fillRef>
          <a:effectRef idx="1">
            <a:schemeClr val="accent6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Freeform 20"/>
          <p:cNvSpPr/>
          <p:nvPr/>
        </p:nvSpPr>
        <p:spPr>
          <a:xfrm>
            <a:off x="4355976" y="2430589"/>
            <a:ext cx="2258747" cy="361654"/>
          </a:xfrm>
          <a:custGeom>
            <a:avLst/>
            <a:gdLst>
              <a:gd name="connsiteX0" fmla="*/ 0 w 1653879"/>
              <a:gd name="connsiteY0" fmla="*/ 0 h 829532"/>
              <a:gd name="connsiteX1" fmla="*/ 1653879 w 1653879"/>
              <a:gd name="connsiteY1" fmla="*/ 0 h 829532"/>
              <a:gd name="connsiteX2" fmla="*/ 1653879 w 1653879"/>
              <a:gd name="connsiteY2" fmla="*/ 829532 h 829532"/>
              <a:gd name="connsiteX3" fmla="*/ 0 w 1653879"/>
              <a:gd name="connsiteY3" fmla="*/ 829532 h 829532"/>
              <a:gd name="connsiteX4" fmla="*/ 0 w 1653879"/>
              <a:gd name="connsiteY4" fmla="*/ 0 h 829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3879" h="829532">
                <a:moveTo>
                  <a:pt x="0" y="0"/>
                </a:moveTo>
                <a:lnTo>
                  <a:pt x="1653879" y="0"/>
                </a:lnTo>
                <a:lnTo>
                  <a:pt x="1653879" y="829532"/>
                </a:lnTo>
                <a:lnTo>
                  <a:pt x="0" y="82953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22860" rIns="22860" bIns="22860" numCol="1" spcCol="1270" anchor="ctr" anchorCtr="0">
            <a:noAutofit/>
          </a:bodyPr>
          <a:lstStyle/>
          <a:p>
            <a:pPr lvl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800" kern="1200" smtClean="0"/>
              <a:t>IX/2007 — 2.0.3036.1</a:t>
            </a:r>
          </a:p>
        </p:txBody>
      </p:sp>
      <p:sp>
        <p:nvSpPr>
          <p:cNvPr id="22" name="Freeform 21"/>
          <p:cNvSpPr/>
          <p:nvPr/>
        </p:nvSpPr>
        <p:spPr>
          <a:xfrm>
            <a:off x="4788024" y="2884617"/>
            <a:ext cx="2851516" cy="256523"/>
          </a:xfrm>
          <a:custGeom>
            <a:avLst/>
            <a:gdLst>
              <a:gd name="connsiteX0" fmla="*/ 0 w 2851516"/>
              <a:gd name="connsiteY0" fmla="*/ 0 h 829532"/>
              <a:gd name="connsiteX1" fmla="*/ 2851516 w 2851516"/>
              <a:gd name="connsiteY1" fmla="*/ 0 h 829532"/>
              <a:gd name="connsiteX2" fmla="*/ 2851516 w 2851516"/>
              <a:gd name="connsiteY2" fmla="*/ 829532 h 829532"/>
              <a:gd name="connsiteX3" fmla="*/ 0 w 2851516"/>
              <a:gd name="connsiteY3" fmla="*/ 829532 h 829532"/>
              <a:gd name="connsiteX4" fmla="*/ 0 w 2851516"/>
              <a:gd name="connsiteY4" fmla="*/ 0 h 829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1516" h="829532">
                <a:moveTo>
                  <a:pt x="0" y="0"/>
                </a:moveTo>
                <a:lnTo>
                  <a:pt x="2851516" y="0"/>
                </a:lnTo>
                <a:lnTo>
                  <a:pt x="2851516" y="829532"/>
                </a:lnTo>
                <a:lnTo>
                  <a:pt x="0" y="82953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22860" rIns="22860" bIns="22860" numCol="1" spcCol="1270" anchor="t" anchorCtr="0">
            <a:noAutofit/>
          </a:bodyPr>
          <a:lstStyle/>
          <a:p>
            <a:pPr lvl="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800" kern="1200" smtClean="0"/>
              <a:t>II/2008 — 2.5.0.0</a:t>
            </a:r>
          </a:p>
        </p:txBody>
      </p:sp>
      <p:sp>
        <p:nvSpPr>
          <p:cNvPr id="23" name="Freeform 22"/>
          <p:cNvSpPr/>
          <p:nvPr/>
        </p:nvSpPr>
        <p:spPr>
          <a:xfrm>
            <a:off x="5153679" y="3298796"/>
            <a:ext cx="2851516" cy="256523"/>
          </a:xfrm>
          <a:custGeom>
            <a:avLst/>
            <a:gdLst>
              <a:gd name="connsiteX0" fmla="*/ 0 w 2851516"/>
              <a:gd name="connsiteY0" fmla="*/ 0 h 829532"/>
              <a:gd name="connsiteX1" fmla="*/ 2851516 w 2851516"/>
              <a:gd name="connsiteY1" fmla="*/ 0 h 829532"/>
              <a:gd name="connsiteX2" fmla="*/ 2851516 w 2851516"/>
              <a:gd name="connsiteY2" fmla="*/ 829532 h 829532"/>
              <a:gd name="connsiteX3" fmla="*/ 0 w 2851516"/>
              <a:gd name="connsiteY3" fmla="*/ 829532 h 829532"/>
              <a:gd name="connsiteX4" fmla="*/ 0 w 2851516"/>
              <a:gd name="connsiteY4" fmla="*/ 0 h 829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1516" h="829532">
                <a:moveTo>
                  <a:pt x="0" y="0"/>
                </a:moveTo>
                <a:lnTo>
                  <a:pt x="2851516" y="0"/>
                </a:lnTo>
                <a:lnTo>
                  <a:pt x="2851516" y="829532"/>
                </a:lnTo>
                <a:lnTo>
                  <a:pt x="0" y="82953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22860" rIns="22860" bIns="22860" numCol="1" spcCol="1270" anchor="t" anchorCtr="0">
            <a:noAutofit/>
          </a:bodyPr>
          <a:lstStyle/>
          <a:p>
            <a:pPr lvl="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800" kern="1200" smtClean="0"/>
              <a:t>X/2008 — 3.0.7168.0</a:t>
            </a:r>
          </a:p>
        </p:txBody>
      </p:sp>
      <p:sp>
        <p:nvSpPr>
          <p:cNvPr id="24" name="Freeform 23"/>
          <p:cNvSpPr/>
          <p:nvPr/>
        </p:nvSpPr>
        <p:spPr>
          <a:xfrm>
            <a:off x="5507486" y="3789040"/>
            <a:ext cx="2851516" cy="256523"/>
          </a:xfrm>
          <a:custGeom>
            <a:avLst/>
            <a:gdLst>
              <a:gd name="connsiteX0" fmla="*/ 0 w 2851516"/>
              <a:gd name="connsiteY0" fmla="*/ 0 h 829532"/>
              <a:gd name="connsiteX1" fmla="*/ 2851516 w 2851516"/>
              <a:gd name="connsiteY1" fmla="*/ 0 h 829532"/>
              <a:gd name="connsiteX2" fmla="*/ 2851516 w 2851516"/>
              <a:gd name="connsiteY2" fmla="*/ 829532 h 829532"/>
              <a:gd name="connsiteX3" fmla="*/ 0 w 2851516"/>
              <a:gd name="connsiteY3" fmla="*/ 829532 h 829532"/>
              <a:gd name="connsiteX4" fmla="*/ 0 w 2851516"/>
              <a:gd name="connsiteY4" fmla="*/ 0 h 829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1516" h="829532">
                <a:moveTo>
                  <a:pt x="0" y="0"/>
                </a:moveTo>
                <a:lnTo>
                  <a:pt x="2851516" y="0"/>
                </a:lnTo>
                <a:lnTo>
                  <a:pt x="2851516" y="829532"/>
                </a:lnTo>
                <a:lnTo>
                  <a:pt x="0" y="82953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22860" rIns="22860" bIns="22860" numCol="1" spcCol="1270" anchor="t" anchorCtr="0">
            <a:noAutofit/>
          </a:bodyPr>
          <a:lstStyle/>
          <a:p>
            <a:pPr lvl="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800" kern="1200" smtClean="0"/>
              <a:t>XI/2009 — 4.0.1681.0</a:t>
            </a:r>
          </a:p>
        </p:txBody>
      </p:sp>
      <p:sp>
        <p:nvSpPr>
          <p:cNvPr id="25" name="Freeform 24"/>
          <p:cNvSpPr/>
          <p:nvPr/>
        </p:nvSpPr>
        <p:spPr>
          <a:xfrm>
            <a:off x="1835696" y="4725144"/>
            <a:ext cx="2851516" cy="256523"/>
          </a:xfrm>
          <a:custGeom>
            <a:avLst/>
            <a:gdLst>
              <a:gd name="connsiteX0" fmla="*/ 0 w 2851516"/>
              <a:gd name="connsiteY0" fmla="*/ 0 h 829532"/>
              <a:gd name="connsiteX1" fmla="*/ 2851516 w 2851516"/>
              <a:gd name="connsiteY1" fmla="*/ 0 h 829532"/>
              <a:gd name="connsiteX2" fmla="*/ 2851516 w 2851516"/>
              <a:gd name="connsiteY2" fmla="*/ 829532 h 829532"/>
              <a:gd name="connsiteX3" fmla="*/ 0 w 2851516"/>
              <a:gd name="connsiteY3" fmla="*/ 829532 h 829532"/>
              <a:gd name="connsiteX4" fmla="*/ 0 w 2851516"/>
              <a:gd name="connsiteY4" fmla="*/ 0 h 829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1516" h="829532">
                <a:moveTo>
                  <a:pt x="0" y="0"/>
                </a:moveTo>
                <a:lnTo>
                  <a:pt x="2851516" y="0"/>
                </a:lnTo>
                <a:lnTo>
                  <a:pt x="2851516" y="829532"/>
                </a:lnTo>
                <a:lnTo>
                  <a:pt x="0" y="82953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22860" rIns="22860" bIns="22860" numCol="1" spcCol="1270" anchor="t" anchorCtr="0">
            <a:noAutofit/>
          </a:bodyPr>
          <a:lstStyle/>
          <a:p>
            <a:pPr lvl="0" algn="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000" kern="1200" smtClean="0"/>
              <a:t>VII/2010 — 4.1.2821.0</a:t>
            </a:r>
          </a:p>
        </p:txBody>
      </p:sp>
      <p:sp>
        <p:nvSpPr>
          <p:cNvPr id="26" name="Freeform 25"/>
          <p:cNvSpPr/>
          <p:nvPr/>
        </p:nvSpPr>
        <p:spPr>
          <a:xfrm>
            <a:off x="4421661" y="5643551"/>
            <a:ext cx="2922906" cy="432048"/>
          </a:xfrm>
          <a:custGeom>
            <a:avLst/>
            <a:gdLst>
              <a:gd name="connsiteX0" fmla="*/ 0 w 2851516"/>
              <a:gd name="connsiteY0" fmla="*/ 0 h 829532"/>
              <a:gd name="connsiteX1" fmla="*/ 2851516 w 2851516"/>
              <a:gd name="connsiteY1" fmla="*/ 0 h 829532"/>
              <a:gd name="connsiteX2" fmla="*/ 2851516 w 2851516"/>
              <a:gd name="connsiteY2" fmla="*/ 829532 h 829532"/>
              <a:gd name="connsiteX3" fmla="*/ 0 w 2851516"/>
              <a:gd name="connsiteY3" fmla="*/ 829532 h 829532"/>
              <a:gd name="connsiteX4" fmla="*/ 0 w 2851516"/>
              <a:gd name="connsiteY4" fmla="*/ 0 h 829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1516" h="829532">
                <a:moveTo>
                  <a:pt x="0" y="0"/>
                </a:moveTo>
                <a:lnTo>
                  <a:pt x="2851516" y="0"/>
                </a:lnTo>
                <a:lnTo>
                  <a:pt x="2851516" y="829532"/>
                </a:lnTo>
                <a:lnTo>
                  <a:pt x="0" y="82953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22860" rIns="22860" bIns="22860" numCol="1" spcCol="1270" anchor="t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800" kern="1200" smtClean="0"/>
              <a:t>X/2011 — 4.2.0.0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5191362" y="1505767"/>
            <a:ext cx="1703518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smtClean="0"/>
              <a:t>Embedded World 2007</a:t>
            </a:r>
            <a:r>
              <a:rPr lang="cs-CZ" sz="1200" smtClean="0"/>
              <a:t/>
            </a:r>
            <a:br>
              <a:rPr lang="cs-CZ" sz="1200" smtClean="0"/>
            </a:br>
            <a:r>
              <a:rPr lang="cs-CZ" sz="1200" smtClean="0"/>
              <a:t>oficiální uvedení na trh</a:t>
            </a:r>
            <a:endParaRPr lang="cs-CZ" sz="1200"/>
          </a:p>
        </p:txBody>
      </p:sp>
      <p:sp>
        <p:nvSpPr>
          <p:cNvPr id="28" name="Rounded Rectangle 27"/>
          <p:cNvSpPr/>
          <p:nvPr/>
        </p:nvSpPr>
        <p:spPr>
          <a:xfrm>
            <a:off x="6962207" y="2708283"/>
            <a:ext cx="633350" cy="36476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smtClean="0"/>
              <a:t>DPWS</a:t>
            </a:r>
            <a:endParaRPr lang="cs-CZ" sz="1200"/>
          </a:p>
        </p:txBody>
      </p:sp>
      <p:sp>
        <p:nvSpPr>
          <p:cNvPr id="29" name="Rounded Rectangle 28"/>
          <p:cNvSpPr/>
          <p:nvPr/>
        </p:nvSpPr>
        <p:spPr>
          <a:xfrm>
            <a:off x="6547605" y="2182379"/>
            <a:ext cx="1680234" cy="36476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smtClean="0"/>
              <a:t>fonty, ochrana paměti</a:t>
            </a:r>
            <a:endParaRPr lang="cs-CZ" sz="1200"/>
          </a:p>
        </p:txBody>
      </p:sp>
      <p:sp>
        <p:nvSpPr>
          <p:cNvPr id="30" name="Rounded Rectangle 29"/>
          <p:cNvSpPr/>
          <p:nvPr/>
        </p:nvSpPr>
        <p:spPr>
          <a:xfrm>
            <a:off x="7311289" y="3254163"/>
            <a:ext cx="1604574" cy="36476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/>
              <a:t>t</a:t>
            </a:r>
            <a:r>
              <a:rPr lang="cs-CZ" sz="1200" smtClean="0"/>
              <a:t>ouch, USB, SSL, FS</a:t>
            </a:r>
            <a:endParaRPr lang="cs-CZ" sz="1200"/>
          </a:p>
        </p:txBody>
      </p:sp>
      <p:sp>
        <p:nvSpPr>
          <p:cNvPr id="31" name="Rounded Rectangle 30"/>
          <p:cNvSpPr/>
          <p:nvPr/>
        </p:nvSpPr>
        <p:spPr>
          <a:xfrm>
            <a:off x="6356123" y="4174362"/>
            <a:ext cx="2307755" cy="79739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smtClean="0"/>
              <a:t>open source</a:t>
            </a:r>
          </a:p>
          <a:p>
            <a:pPr algn="ctr"/>
            <a:r>
              <a:rPr lang="cs-CZ" sz="1200" smtClean="0"/>
              <a:t>HTTP(S), multi-touch, verze, čas buffer, watchdog, power, kolekce</a:t>
            </a:r>
            <a:endParaRPr lang="cs-CZ" sz="1200"/>
          </a:p>
        </p:txBody>
      </p:sp>
      <p:sp>
        <p:nvSpPr>
          <p:cNvPr id="32" name="Rounded Rectangle 31"/>
          <p:cNvSpPr/>
          <p:nvPr/>
        </p:nvSpPr>
        <p:spPr>
          <a:xfrm>
            <a:off x="1664143" y="5085184"/>
            <a:ext cx="2376264" cy="55836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smtClean="0"/>
              <a:t>big endian, lwIP/OpenSSL, diag, DPWS/4, slovník, multi-targeting</a:t>
            </a:r>
            <a:endParaRPr lang="cs-CZ" sz="1200"/>
          </a:p>
        </p:txBody>
      </p:sp>
      <p:sp>
        <p:nvSpPr>
          <p:cNvPr id="33" name="Rounded Rectangle 32"/>
          <p:cNvSpPr/>
          <p:nvPr/>
        </p:nvSpPr>
        <p:spPr>
          <a:xfrm>
            <a:off x="4585018" y="6121198"/>
            <a:ext cx="2579270" cy="27918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smtClean="0"/>
              <a:t>VB.NET, vzdálený update, …</a:t>
            </a:r>
            <a:endParaRPr lang="cs-CZ" sz="1200"/>
          </a:p>
        </p:txBody>
      </p:sp>
    </p:spTree>
    <p:extLst>
      <p:ext uri="{BB962C8B-B14F-4D97-AF65-F5344CB8AC3E}">
        <p14:creationId xmlns:p14="http://schemas.microsoft.com/office/powerpoint/2010/main" val="1662376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.NET Gadgeteer</a:t>
            </a:r>
            <a:r>
              <a:rPr lang="cs-CZ" smtClean="0"/>
              <a:t> Sockets</a:t>
            </a:r>
            <a:endParaRPr lang="cs-CZ"/>
          </a:p>
        </p:txBody>
      </p:sp>
      <p:grpSp>
        <p:nvGrpSpPr>
          <p:cNvPr id="14" name="Group 13"/>
          <p:cNvGrpSpPr/>
          <p:nvPr/>
        </p:nvGrpSpPr>
        <p:grpSpPr>
          <a:xfrm>
            <a:off x="467544" y="1196752"/>
            <a:ext cx="1503098" cy="1503098"/>
            <a:chOff x="467544" y="1196752"/>
            <a:chExt cx="2880320" cy="2880320"/>
          </a:xfrm>
        </p:grpSpPr>
        <p:sp>
          <p:nvSpPr>
            <p:cNvPr id="4" name="Rounded Rectangle 3"/>
            <p:cNvSpPr/>
            <p:nvPr/>
          </p:nvSpPr>
          <p:spPr>
            <a:xfrm>
              <a:off x="467544" y="1196752"/>
              <a:ext cx="2880320" cy="2880320"/>
            </a:xfrm>
            <a:prstGeom prst="roundRect">
              <a:avLst>
                <a:gd name="adj" fmla="val 10633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Oval 4"/>
            <p:cNvSpPr/>
            <p:nvPr/>
          </p:nvSpPr>
          <p:spPr>
            <a:xfrm>
              <a:off x="467544" y="1196752"/>
              <a:ext cx="576064" cy="576064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Oval 5"/>
            <p:cNvSpPr/>
            <p:nvPr/>
          </p:nvSpPr>
          <p:spPr>
            <a:xfrm>
              <a:off x="2771800" y="1196752"/>
              <a:ext cx="576064" cy="576064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Oval 6"/>
            <p:cNvSpPr/>
            <p:nvPr/>
          </p:nvSpPr>
          <p:spPr>
            <a:xfrm>
              <a:off x="2771800" y="3501008"/>
              <a:ext cx="576064" cy="576064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Oval 7"/>
            <p:cNvSpPr/>
            <p:nvPr/>
          </p:nvSpPr>
          <p:spPr>
            <a:xfrm>
              <a:off x="467544" y="3501008"/>
              <a:ext cx="576064" cy="576064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115616" y="1844824"/>
              <a:ext cx="1584176" cy="1584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475657" y="2141927"/>
              <a:ext cx="989970" cy="989970"/>
            </a:xfrm>
            <a:custGeom>
              <a:avLst/>
              <a:gdLst>
                <a:gd name="connsiteX0" fmla="*/ 770816 w 831272"/>
                <a:gd name="connsiteY0" fmla="*/ 0 h 989970"/>
                <a:gd name="connsiteX1" fmla="*/ 0 w 831272"/>
                <a:gd name="connsiteY1" fmla="*/ 0 h 989970"/>
                <a:gd name="connsiteX2" fmla="*/ 0 w 831272"/>
                <a:gd name="connsiteY2" fmla="*/ 989970 h 989970"/>
                <a:gd name="connsiteX3" fmla="*/ 831272 w 831272"/>
                <a:gd name="connsiteY3" fmla="*/ 989970 h 989970"/>
                <a:gd name="connsiteX4" fmla="*/ 831272 w 831272"/>
                <a:gd name="connsiteY4" fmla="*/ 483650 h 989970"/>
                <a:gd name="connsiteX5" fmla="*/ 392965 w 831272"/>
                <a:gd name="connsiteY5" fmla="*/ 483650 h 989970"/>
                <a:gd name="connsiteX0" fmla="*/ 823715 w 831272"/>
                <a:gd name="connsiteY0" fmla="*/ 0 h 989970"/>
                <a:gd name="connsiteX1" fmla="*/ 0 w 831272"/>
                <a:gd name="connsiteY1" fmla="*/ 0 h 989970"/>
                <a:gd name="connsiteX2" fmla="*/ 0 w 831272"/>
                <a:gd name="connsiteY2" fmla="*/ 989970 h 989970"/>
                <a:gd name="connsiteX3" fmla="*/ 831272 w 831272"/>
                <a:gd name="connsiteY3" fmla="*/ 989970 h 989970"/>
                <a:gd name="connsiteX4" fmla="*/ 831272 w 831272"/>
                <a:gd name="connsiteY4" fmla="*/ 483650 h 989970"/>
                <a:gd name="connsiteX5" fmla="*/ 392965 w 831272"/>
                <a:gd name="connsiteY5" fmla="*/ 483650 h 989970"/>
                <a:gd name="connsiteX0" fmla="*/ 937071 w 937071"/>
                <a:gd name="connsiteY0" fmla="*/ 0 h 989970"/>
                <a:gd name="connsiteX1" fmla="*/ 0 w 937071"/>
                <a:gd name="connsiteY1" fmla="*/ 0 h 989970"/>
                <a:gd name="connsiteX2" fmla="*/ 0 w 937071"/>
                <a:gd name="connsiteY2" fmla="*/ 989970 h 989970"/>
                <a:gd name="connsiteX3" fmla="*/ 831272 w 937071"/>
                <a:gd name="connsiteY3" fmla="*/ 989970 h 989970"/>
                <a:gd name="connsiteX4" fmla="*/ 831272 w 937071"/>
                <a:gd name="connsiteY4" fmla="*/ 483650 h 989970"/>
                <a:gd name="connsiteX5" fmla="*/ 392965 w 937071"/>
                <a:gd name="connsiteY5" fmla="*/ 483650 h 989970"/>
                <a:gd name="connsiteX0" fmla="*/ 967299 w 967299"/>
                <a:gd name="connsiteY0" fmla="*/ 0 h 989970"/>
                <a:gd name="connsiteX1" fmla="*/ 0 w 967299"/>
                <a:gd name="connsiteY1" fmla="*/ 0 h 989970"/>
                <a:gd name="connsiteX2" fmla="*/ 0 w 967299"/>
                <a:gd name="connsiteY2" fmla="*/ 989970 h 989970"/>
                <a:gd name="connsiteX3" fmla="*/ 831272 w 967299"/>
                <a:gd name="connsiteY3" fmla="*/ 989970 h 989970"/>
                <a:gd name="connsiteX4" fmla="*/ 831272 w 967299"/>
                <a:gd name="connsiteY4" fmla="*/ 483650 h 989970"/>
                <a:gd name="connsiteX5" fmla="*/ 392965 w 967299"/>
                <a:gd name="connsiteY5" fmla="*/ 483650 h 989970"/>
                <a:gd name="connsiteX0" fmla="*/ 1020198 w 1020198"/>
                <a:gd name="connsiteY0" fmla="*/ 0 h 989970"/>
                <a:gd name="connsiteX1" fmla="*/ 0 w 1020198"/>
                <a:gd name="connsiteY1" fmla="*/ 0 h 989970"/>
                <a:gd name="connsiteX2" fmla="*/ 0 w 1020198"/>
                <a:gd name="connsiteY2" fmla="*/ 989970 h 989970"/>
                <a:gd name="connsiteX3" fmla="*/ 831272 w 1020198"/>
                <a:gd name="connsiteY3" fmla="*/ 989970 h 989970"/>
                <a:gd name="connsiteX4" fmla="*/ 831272 w 1020198"/>
                <a:gd name="connsiteY4" fmla="*/ 483650 h 989970"/>
                <a:gd name="connsiteX5" fmla="*/ 392965 w 1020198"/>
                <a:gd name="connsiteY5" fmla="*/ 483650 h 989970"/>
                <a:gd name="connsiteX0" fmla="*/ 1020198 w 1020198"/>
                <a:gd name="connsiteY0" fmla="*/ 0 h 989970"/>
                <a:gd name="connsiteX1" fmla="*/ 0 w 1020198"/>
                <a:gd name="connsiteY1" fmla="*/ 0 h 989970"/>
                <a:gd name="connsiteX2" fmla="*/ 0 w 1020198"/>
                <a:gd name="connsiteY2" fmla="*/ 989970 h 989970"/>
                <a:gd name="connsiteX3" fmla="*/ 831272 w 1020198"/>
                <a:gd name="connsiteY3" fmla="*/ 989970 h 989970"/>
                <a:gd name="connsiteX4" fmla="*/ 899285 w 1020198"/>
                <a:gd name="connsiteY4" fmla="*/ 483650 h 989970"/>
                <a:gd name="connsiteX5" fmla="*/ 392965 w 1020198"/>
                <a:gd name="connsiteY5" fmla="*/ 483650 h 989970"/>
                <a:gd name="connsiteX0" fmla="*/ 1020198 w 1020198"/>
                <a:gd name="connsiteY0" fmla="*/ 0 h 989970"/>
                <a:gd name="connsiteX1" fmla="*/ 0 w 1020198"/>
                <a:gd name="connsiteY1" fmla="*/ 0 h 989970"/>
                <a:gd name="connsiteX2" fmla="*/ 0 w 1020198"/>
                <a:gd name="connsiteY2" fmla="*/ 989970 h 989970"/>
                <a:gd name="connsiteX3" fmla="*/ 831272 w 1020198"/>
                <a:gd name="connsiteY3" fmla="*/ 989970 h 989970"/>
                <a:gd name="connsiteX4" fmla="*/ 861500 w 1020198"/>
                <a:gd name="connsiteY4" fmla="*/ 476093 h 989970"/>
                <a:gd name="connsiteX5" fmla="*/ 392965 w 1020198"/>
                <a:gd name="connsiteY5" fmla="*/ 483650 h 989970"/>
                <a:gd name="connsiteX0" fmla="*/ 1020198 w 1020198"/>
                <a:gd name="connsiteY0" fmla="*/ 0 h 989970"/>
                <a:gd name="connsiteX1" fmla="*/ 0 w 1020198"/>
                <a:gd name="connsiteY1" fmla="*/ 0 h 989970"/>
                <a:gd name="connsiteX2" fmla="*/ 0 w 1020198"/>
                <a:gd name="connsiteY2" fmla="*/ 989970 h 989970"/>
                <a:gd name="connsiteX3" fmla="*/ 831272 w 1020198"/>
                <a:gd name="connsiteY3" fmla="*/ 989970 h 989970"/>
                <a:gd name="connsiteX4" fmla="*/ 861500 w 1020198"/>
                <a:gd name="connsiteY4" fmla="*/ 483650 h 989970"/>
                <a:gd name="connsiteX5" fmla="*/ 392965 w 1020198"/>
                <a:gd name="connsiteY5" fmla="*/ 483650 h 989970"/>
                <a:gd name="connsiteX0" fmla="*/ 1020198 w 1020198"/>
                <a:gd name="connsiteY0" fmla="*/ 0 h 989970"/>
                <a:gd name="connsiteX1" fmla="*/ 0 w 1020198"/>
                <a:gd name="connsiteY1" fmla="*/ 0 h 989970"/>
                <a:gd name="connsiteX2" fmla="*/ 0 w 1020198"/>
                <a:gd name="connsiteY2" fmla="*/ 989970 h 989970"/>
                <a:gd name="connsiteX3" fmla="*/ 861500 w 1020198"/>
                <a:gd name="connsiteY3" fmla="*/ 989970 h 989970"/>
                <a:gd name="connsiteX4" fmla="*/ 861500 w 1020198"/>
                <a:gd name="connsiteY4" fmla="*/ 483650 h 989970"/>
                <a:gd name="connsiteX5" fmla="*/ 392965 w 1020198"/>
                <a:gd name="connsiteY5" fmla="*/ 483650 h 989970"/>
                <a:gd name="connsiteX0" fmla="*/ 989970 w 989970"/>
                <a:gd name="connsiteY0" fmla="*/ 0 h 989970"/>
                <a:gd name="connsiteX1" fmla="*/ 0 w 989970"/>
                <a:gd name="connsiteY1" fmla="*/ 0 h 989970"/>
                <a:gd name="connsiteX2" fmla="*/ 0 w 989970"/>
                <a:gd name="connsiteY2" fmla="*/ 989970 h 989970"/>
                <a:gd name="connsiteX3" fmla="*/ 861500 w 989970"/>
                <a:gd name="connsiteY3" fmla="*/ 989970 h 989970"/>
                <a:gd name="connsiteX4" fmla="*/ 861500 w 989970"/>
                <a:gd name="connsiteY4" fmla="*/ 483650 h 989970"/>
                <a:gd name="connsiteX5" fmla="*/ 392965 w 989970"/>
                <a:gd name="connsiteY5" fmla="*/ 483650 h 989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9970" h="989970">
                  <a:moveTo>
                    <a:pt x="989970" y="0"/>
                  </a:moveTo>
                  <a:lnTo>
                    <a:pt x="0" y="0"/>
                  </a:lnTo>
                  <a:lnTo>
                    <a:pt x="0" y="989970"/>
                  </a:lnTo>
                  <a:lnTo>
                    <a:pt x="861500" y="989970"/>
                  </a:lnTo>
                  <a:lnTo>
                    <a:pt x="861500" y="483650"/>
                  </a:lnTo>
                  <a:lnTo>
                    <a:pt x="392965" y="483650"/>
                  </a:lnTo>
                </a:path>
              </a:pathLst>
            </a:custGeom>
            <a:noFill/>
            <a:ln w="152400" cmpd="sng"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001215"/>
            <a:ext cx="2027312" cy="175335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342554" y="2361653"/>
            <a:ext cx="2021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/>
              <a:t>SHF-105-01-L-D-SM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292080" y="1268760"/>
            <a:ext cx="2160240" cy="72008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val 28"/>
          <p:cNvSpPr/>
          <p:nvPr/>
        </p:nvSpPr>
        <p:spPr>
          <a:xfrm>
            <a:off x="5763108" y="1683517"/>
            <a:ext cx="144016" cy="14401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val 29"/>
          <p:cNvSpPr/>
          <p:nvPr/>
        </p:nvSpPr>
        <p:spPr>
          <a:xfrm>
            <a:off x="5763108" y="1425364"/>
            <a:ext cx="144016" cy="14401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val 30"/>
          <p:cNvSpPr/>
          <p:nvPr/>
        </p:nvSpPr>
        <p:spPr>
          <a:xfrm>
            <a:off x="6031650" y="1683517"/>
            <a:ext cx="144016" cy="14401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6031650" y="1425364"/>
            <a:ext cx="144016" cy="14401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val 32"/>
          <p:cNvSpPr/>
          <p:nvPr/>
        </p:nvSpPr>
        <p:spPr>
          <a:xfrm>
            <a:off x="6300192" y="1683517"/>
            <a:ext cx="144016" cy="14401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al 33"/>
          <p:cNvSpPr/>
          <p:nvPr/>
        </p:nvSpPr>
        <p:spPr>
          <a:xfrm>
            <a:off x="6300192" y="1425364"/>
            <a:ext cx="144016" cy="14401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val 34"/>
          <p:cNvSpPr/>
          <p:nvPr/>
        </p:nvSpPr>
        <p:spPr>
          <a:xfrm>
            <a:off x="6568734" y="1683517"/>
            <a:ext cx="144016" cy="14401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val 35"/>
          <p:cNvSpPr/>
          <p:nvPr/>
        </p:nvSpPr>
        <p:spPr>
          <a:xfrm>
            <a:off x="6568734" y="1425364"/>
            <a:ext cx="144016" cy="14401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val 36"/>
          <p:cNvSpPr/>
          <p:nvPr/>
        </p:nvSpPr>
        <p:spPr>
          <a:xfrm>
            <a:off x="6837276" y="1683517"/>
            <a:ext cx="144016" cy="14401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al 37"/>
          <p:cNvSpPr/>
          <p:nvPr/>
        </p:nvSpPr>
        <p:spPr>
          <a:xfrm>
            <a:off x="6837276" y="1425364"/>
            <a:ext cx="144016" cy="14401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TextBox 38"/>
          <p:cNvSpPr txBox="1"/>
          <p:nvPr/>
        </p:nvSpPr>
        <p:spPr>
          <a:xfrm>
            <a:off x="5451828" y="15708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1</a:t>
            </a:r>
            <a:endParaRPr lang="cs-CZ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51828" y="13122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>
                <a:solidFill>
                  <a:schemeClr val="bg1"/>
                </a:solidFill>
              </a:rPr>
              <a:t>2</a:t>
            </a:r>
            <a:endParaRPr lang="cs-CZ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981292" y="15708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>
                <a:solidFill>
                  <a:schemeClr val="bg1"/>
                </a:solidFill>
              </a:rPr>
              <a:t>9</a:t>
            </a:r>
            <a:endParaRPr lang="cs-CZ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981292" y="131222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>
                <a:solidFill>
                  <a:schemeClr val="bg1"/>
                </a:solidFill>
              </a:rPr>
              <a:t>10</a:t>
            </a:r>
            <a:endParaRPr lang="cs-CZ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175666" y="1953894"/>
            <a:ext cx="393068" cy="486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970991"/>
              </p:ext>
            </p:extLst>
          </p:nvPr>
        </p:nvGraphicFramePr>
        <p:xfrm>
          <a:off x="467544" y="3284984"/>
          <a:ext cx="6731480" cy="2966720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342995"/>
                <a:gridCol w="1283462"/>
                <a:gridCol w="350195"/>
                <a:gridCol w="2067941"/>
                <a:gridCol w="344435"/>
                <a:gridCol w="23424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smtClean="0"/>
                        <a:t>X</a:t>
                      </a:r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3</a:t>
                      </a:r>
                      <a:r>
                        <a:rPr lang="en-GB" baseline="0" smtClean="0"/>
                        <a:t> GPIO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smtClean="0"/>
                        <a:t>I</a:t>
                      </a:r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GB" smtClean="0"/>
                        <a:t>I</a:t>
                      </a:r>
                      <a:r>
                        <a:rPr lang="cs-CZ" smtClean="0"/>
                        <a:t>²C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smtClean="0"/>
                        <a:t>R</a:t>
                      </a:r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LCD 1</a:t>
                      </a:r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smtClean="0"/>
                        <a:t>Y</a:t>
                      </a:r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7</a:t>
                      </a:r>
                      <a:r>
                        <a:rPr lang="en-GB" baseline="0" smtClean="0"/>
                        <a:t> GPIO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smtClean="0"/>
                        <a:t>K</a:t>
                      </a:r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UART + Handhaking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smtClean="0"/>
                        <a:t>G</a:t>
                      </a:r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LCD 2</a:t>
                      </a:r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smtClean="0"/>
                        <a:t>A</a:t>
                      </a:r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Analog In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smtClean="0"/>
                        <a:t>O</a:t>
                      </a:r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Analog Out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smtClean="0"/>
                        <a:t>B</a:t>
                      </a:r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LCD 3</a:t>
                      </a:r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smtClean="0"/>
                        <a:t>C</a:t>
                      </a:r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CAN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smtClean="0"/>
                        <a:t>P</a:t>
                      </a:r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PWM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smtClean="0"/>
                        <a:t>Z</a:t>
                      </a:r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Manufacturer Specific</a:t>
                      </a:r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smtClean="0"/>
                        <a:t>D</a:t>
                      </a:r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USB Device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smtClean="0"/>
                        <a:t>S</a:t>
                      </a:r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SPI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smtClean="0"/>
                        <a:t>E</a:t>
                      </a:r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Ethernet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smtClean="0"/>
                        <a:t>T</a:t>
                      </a:r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Touch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smtClean="0"/>
                        <a:t>F</a:t>
                      </a:r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SD Card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smtClean="0"/>
                        <a:t>U</a:t>
                      </a:r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UART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smtClean="0"/>
                        <a:t>H</a:t>
                      </a:r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USB Host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smtClean="0"/>
                        <a:t>*</a:t>
                      </a:r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DaisyLink Downstream</a:t>
                      </a:r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4515905" y="1570859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s-CZ" smtClean="0"/>
              <a:t>+3.3 V</a:t>
            </a:r>
            <a:endParaRPr lang="cs-CZ"/>
          </a:p>
        </p:txBody>
      </p:sp>
      <p:sp>
        <p:nvSpPr>
          <p:cNvPr id="46" name="TextBox 45"/>
          <p:cNvSpPr txBox="1"/>
          <p:nvPr/>
        </p:nvSpPr>
        <p:spPr>
          <a:xfrm>
            <a:off x="4690633" y="1312221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s-CZ" smtClean="0"/>
              <a:t>+5 V</a:t>
            </a:r>
            <a:endParaRPr lang="cs-CZ"/>
          </a:p>
        </p:txBody>
      </p:sp>
      <p:sp>
        <p:nvSpPr>
          <p:cNvPr id="47" name="TextBox 46"/>
          <p:cNvSpPr txBox="1"/>
          <p:nvPr/>
        </p:nvSpPr>
        <p:spPr>
          <a:xfrm>
            <a:off x="7452320" y="1312221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GND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238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 27"/>
          <p:cNvSpPr/>
          <p:nvPr/>
        </p:nvSpPr>
        <p:spPr>
          <a:xfrm>
            <a:off x="2500637" y="4869160"/>
            <a:ext cx="1660737" cy="438308"/>
          </a:xfrm>
          <a:custGeom>
            <a:avLst/>
            <a:gdLst>
              <a:gd name="connsiteX0" fmla="*/ 0 w 1602089"/>
              <a:gd name="connsiteY0" fmla="*/ 15114 h 438308"/>
              <a:gd name="connsiteX1" fmla="*/ 0 w 1602089"/>
              <a:gd name="connsiteY1" fmla="*/ 438308 h 438308"/>
              <a:gd name="connsiteX2" fmla="*/ 1602089 w 1602089"/>
              <a:gd name="connsiteY2" fmla="*/ 438308 h 438308"/>
              <a:gd name="connsiteX3" fmla="*/ 1602089 w 1602089"/>
              <a:gd name="connsiteY3" fmla="*/ 0 h 438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2089" h="438308">
                <a:moveTo>
                  <a:pt x="0" y="15114"/>
                </a:moveTo>
                <a:lnTo>
                  <a:pt x="0" y="438308"/>
                </a:lnTo>
                <a:lnTo>
                  <a:pt x="1602089" y="438308"/>
                </a:lnTo>
                <a:lnTo>
                  <a:pt x="1602089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Freeform 28"/>
          <p:cNvSpPr/>
          <p:nvPr/>
        </p:nvSpPr>
        <p:spPr>
          <a:xfrm>
            <a:off x="4161375" y="4869160"/>
            <a:ext cx="1571328" cy="438308"/>
          </a:xfrm>
          <a:custGeom>
            <a:avLst/>
            <a:gdLst>
              <a:gd name="connsiteX0" fmla="*/ 0 w 1602089"/>
              <a:gd name="connsiteY0" fmla="*/ 15114 h 438308"/>
              <a:gd name="connsiteX1" fmla="*/ 0 w 1602089"/>
              <a:gd name="connsiteY1" fmla="*/ 438308 h 438308"/>
              <a:gd name="connsiteX2" fmla="*/ 1602089 w 1602089"/>
              <a:gd name="connsiteY2" fmla="*/ 438308 h 438308"/>
              <a:gd name="connsiteX3" fmla="*/ 1602089 w 1602089"/>
              <a:gd name="connsiteY3" fmla="*/ 0 h 438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2089" h="438308">
                <a:moveTo>
                  <a:pt x="0" y="15114"/>
                </a:moveTo>
                <a:lnTo>
                  <a:pt x="0" y="438308"/>
                </a:lnTo>
                <a:lnTo>
                  <a:pt x="1602089" y="438308"/>
                </a:lnTo>
                <a:lnTo>
                  <a:pt x="1602089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Freeform 29"/>
          <p:cNvSpPr/>
          <p:nvPr/>
        </p:nvSpPr>
        <p:spPr>
          <a:xfrm>
            <a:off x="5732702" y="4884274"/>
            <a:ext cx="679599" cy="423194"/>
          </a:xfrm>
          <a:custGeom>
            <a:avLst/>
            <a:gdLst>
              <a:gd name="connsiteX0" fmla="*/ 0 w 1602089"/>
              <a:gd name="connsiteY0" fmla="*/ 15114 h 438308"/>
              <a:gd name="connsiteX1" fmla="*/ 0 w 1602089"/>
              <a:gd name="connsiteY1" fmla="*/ 438308 h 438308"/>
              <a:gd name="connsiteX2" fmla="*/ 1602089 w 1602089"/>
              <a:gd name="connsiteY2" fmla="*/ 438308 h 438308"/>
              <a:gd name="connsiteX3" fmla="*/ 1602089 w 1602089"/>
              <a:gd name="connsiteY3" fmla="*/ 0 h 438308"/>
              <a:gd name="connsiteX0" fmla="*/ 0 w 1602089"/>
              <a:gd name="connsiteY0" fmla="*/ 0 h 423194"/>
              <a:gd name="connsiteX1" fmla="*/ 0 w 1602089"/>
              <a:gd name="connsiteY1" fmla="*/ 423194 h 423194"/>
              <a:gd name="connsiteX2" fmla="*/ 1602089 w 1602089"/>
              <a:gd name="connsiteY2" fmla="*/ 423194 h 423194"/>
              <a:gd name="connsiteX0" fmla="*/ 0 w 700608"/>
              <a:gd name="connsiteY0" fmla="*/ 0 h 430751"/>
              <a:gd name="connsiteX1" fmla="*/ 0 w 700608"/>
              <a:gd name="connsiteY1" fmla="*/ 423194 h 430751"/>
              <a:gd name="connsiteX2" fmla="*/ 700608 w 700608"/>
              <a:gd name="connsiteY2" fmla="*/ 430751 h 430751"/>
              <a:gd name="connsiteX0" fmla="*/ 0 w 700608"/>
              <a:gd name="connsiteY0" fmla="*/ 0 h 430751"/>
              <a:gd name="connsiteX1" fmla="*/ 0 w 700608"/>
              <a:gd name="connsiteY1" fmla="*/ 423194 h 430751"/>
              <a:gd name="connsiteX2" fmla="*/ 700608 w 700608"/>
              <a:gd name="connsiteY2" fmla="*/ 430751 h 430751"/>
              <a:gd name="connsiteX0" fmla="*/ 0 w 692903"/>
              <a:gd name="connsiteY0" fmla="*/ 0 h 423194"/>
              <a:gd name="connsiteX1" fmla="*/ 0 w 692903"/>
              <a:gd name="connsiteY1" fmla="*/ 423194 h 423194"/>
              <a:gd name="connsiteX2" fmla="*/ 692903 w 692903"/>
              <a:gd name="connsiteY2" fmla="*/ 423194 h 423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2903" h="423194">
                <a:moveTo>
                  <a:pt x="0" y="0"/>
                </a:moveTo>
                <a:lnTo>
                  <a:pt x="0" y="423194"/>
                </a:lnTo>
                <a:lnTo>
                  <a:pt x="692903" y="42319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Freeform 32"/>
          <p:cNvSpPr/>
          <p:nvPr/>
        </p:nvSpPr>
        <p:spPr>
          <a:xfrm>
            <a:off x="2321449" y="4884274"/>
            <a:ext cx="1714910" cy="572825"/>
          </a:xfrm>
          <a:custGeom>
            <a:avLst/>
            <a:gdLst>
              <a:gd name="connsiteX0" fmla="*/ 0 w 1602089"/>
              <a:gd name="connsiteY0" fmla="*/ 15114 h 438308"/>
              <a:gd name="connsiteX1" fmla="*/ 0 w 1602089"/>
              <a:gd name="connsiteY1" fmla="*/ 438308 h 438308"/>
              <a:gd name="connsiteX2" fmla="*/ 1602089 w 1602089"/>
              <a:gd name="connsiteY2" fmla="*/ 438308 h 438308"/>
              <a:gd name="connsiteX3" fmla="*/ 1602089 w 1602089"/>
              <a:gd name="connsiteY3" fmla="*/ 0 h 438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2089" h="438308">
                <a:moveTo>
                  <a:pt x="0" y="15114"/>
                </a:moveTo>
                <a:lnTo>
                  <a:pt x="0" y="438308"/>
                </a:lnTo>
                <a:lnTo>
                  <a:pt x="1602089" y="438308"/>
                </a:lnTo>
                <a:lnTo>
                  <a:pt x="1602089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Freeform 33"/>
          <p:cNvSpPr/>
          <p:nvPr/>
        </p:nvSpPr>
        <p:spPr>
          <a:xfrm>
            <a:off x="4036359" y="4884274"/>
            <a:ext cx="1571328" cy="572825"/>
          </a:xfrm>
          <a:custGeom>
            <a:avLst/>
            <a:gdLst>
              <a:gd name="connsiteX0" fmla="*/ 0 w 1602089"/>
              <a:gd name="connsiteY0" fmla="*/ 15114 h 438308"/>
              <a:gd name="connsiteX1" fmla="*/ 0 w 1602089"/>
              <a:gd name="connsiteY1" fmla="*/ 438308 h 438308"/>
              <a:gd name="connsiteX2" fmla="*/ 1602089 w 1602089"/>
              <a:gd name="connsiteY2" fmla="*/ 438308 h 438308"/>
              <a:gd name="connsiteX3" fmla="*/ 1602089 w 1602089"/>
              <a:gd name="connsiteY3" fmla="*/ 0 h 438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2089" h="438308">
                <a:moveTo>
                  <a:pt x="0" y="15114"/>
                </a:moveTo>
                <a:lnTo>
                  <a:pt x="0" y="438308"/>
                </a:lnTo>
                <a:lnTo>
                  <a:pt x="1602089" y="438308"/>
                </a:lnTo>
                <a:lnTo>
                  <a:pt x="1602089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Freeform 34"/>
          <p:cNvSpPr/>
          <p:nvPr/>
        </p:nvSpPr>
        <p:spPr>
          <a:xfrm>
            <a:off x="5607686" y="4904026"/>
            <a:ext cx="679599" cy="553073"/>
          </a:xfrm>
          <a:custGeom>
            <a:avLst/>
            <a:gdLst>
              <a:gd name="connsiteX0" fmla="*/ 0 w 1602089"/>
              <a:gd name="connsiteY0" fmla="*/ 15114 h 438308"/>
              <a:gd name="connsiteX1" fmla="*/ 0 w 1602089"/>
              <a:gd name="connsiteY1" fmla="*/ 438308 h 438308"/>
              <a:gd name="connsiteX2" fmla="*/ 1602089 w 1602089"/>
              <a:gd name="connsiteY2" fmla="*/ 438308 h 438308"/>
              <a:gd name="connsiteX3" fmla="*/ 1602089 w 1602089"/>
              <a:gd name="connsiteY3" fmla="*/ 0 h 438308"/>
              <a:gd name="connsiteX0" fmla="*/ 0 w 1602089"/>
              <a:gd name="connsiteY0" fmla="*/ 0 h 423194"/>
              <a:gd name="connsiteX1" fmla="*/ 0 w 1602089"/>
              <a:gd name="connsiteY1" fmla="*/ 423194 h 423194"/>
              <a:gd name="connsiteX2" fmla="*/ 1602089 w 1602089"/>
              <a:gd name="connsiteY2" fmla="*/ 423194 h 423194"/>
              <a:gd name="connsiteX0" fmla="*/ 0 w 700608"/>
              <a:gd name="connsiteY0" fmla="*/ 0 h 430751"/>
              <a:gd name="connsiteX1" fmla="*/ 0 w 700608"/>
              <a:gd name="connsiteY1" fmla="*/ 423194 h 430751"/>
              <a:gd name="connsiteX2" fmla="*/ 700608 w 700608"/>
              <a:gd name="connsiteY2" fmla="*/ 430751 h 430751"/>
              <a:gd name="connsiteX0" fmla="*/ 0 w 700608"/>
              <a:gd name="connsiteY0" fmla="*/ 0 h 430751"/>
              <a:gd name="connsiteX1" fmla="*/ 0 w 700608"/>
              <a:gd name="connsiteY1" fmla="*/ 423194 h 430751"/>
              <a:gd name="connsiteX2" fmla="*/ 700608 w 700608"/>
              <a:gd name="connsiteY2" fmla="*/ 430751 h 430751"/>
              <a:gd name="connsiteX0" fmla="*/ 0 w 692903"/>
              <a:gd name="connsiteY0" fmla="*/ 0 h 423194"/>
              <a:gd name="connsiteX1" fmla="*/ 0 w 692903"/>
              <a:gd name="connsiteY1" fmla="*/ 423194 h 423194"/>
              <a:gd name="connsiteX2" fmla="*/ 692903 w 692903"/>
              <a:gd name="connsiteY2" fmla="*/ 423194 h 423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2903" h="423194">
                <a:moveTo>
                  <a:pt x="0" y="0"/>
                </a:moveTo>
                <a:lnTo>
                  <a:pt x="0" y="423194"/>
                </a:lnTo>
                <a:lnTo>
                  <a:pt x="692903" y="42319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Freeform 26"/>
          <p:cNvSpPr/>
          <p:nvPr/>
        </p:nvSpPr>
        <p:spPr>
          <a:xfrm>
            <a:off x="5883309" y="4780321"/>
            <a:ext cx="710361" cy="362737"/>
          </a:xfrm>
          <a:custGeom>
            <a:avLst/>
            <a:gdLst>
              <a:gd name="connsiteX0" fmla="*/ 0 w 1178896"/>
              <a:gd name="connsiteY0" fmla="*/ 7557 h 362737"/>
              <a:gd name="connsiteX1" fmla="*/ 0 w 1178896"/>
              <a:gd name="connsiteY1" fmla="*/ 362737 h 362737"/>
              <a:gd name="connsiteX2" fmla="*/ 1178896 w 1178896"/>
              <a:gd name="connsiteY2" fmla="*/ 362737 h 362737"/>
              <a:gd name="connsiteX3" fmla="*/ 1178896 w 1178896"/>
              <a:gd name="connsiteY3" fmla="*/ 0 h 362737"/>
              <a:gd name="connsiteX0" fmla="*/ 0 w 1178896"/>
              <a:gd name="connsiteY0" fmla="*/ 0 h 355180"/>
              <a:gd name="connsiteX1" fmla="*/ 0 w 1178896"/>
              <a:gd name="connsiteY1" fmla="*/ 355180 h 355180"/>
              <a:gd name="connsiteX2" fmla="*/ 1178896 w 1178896"/>
              <a:gd name="connsiteY2" fmla="*/ 355180 h 355180"/>
              <a:gd name="connsiteX0" fmla="*/ 0 w 521435"/>
              <a:gd name="connsiteY0" fmla="*/ 0 h 370294"/>
              <a:gd name="connsiteX1" fmla="*/ 0 w 521435"/>
              <a:gd name="connsiteY1" fmla="*/ 355180 h 370294"/>
              <a:gd name="connsiteX2" fmla="*/ 521435 w 521435"/>
              <a:gd name="connsiteY2" fmla="*/ 370294 h 370294"/>
              <a:gd name="connsiteX0" fmla="*/ 0 w 521435"/>
              <a:gd name="connsiteY0" fmla="*/ 0 h 355180"/>
              <a:gd name="connsiteX1" fmla="*/ 0 w 521435"/>
              <a:gd name="connsiteY1" fmla="*/ 355180 h 355180"/>
              <a:gd name="connsiteX2" fmla="*/ 521435 w 521435"/>
              <a:gd name="connsiteY2" fmla="*/ 347623 h 355180"/>
              <a:gd name="connsiteX0" fmla="*/ 0 w 528992"/>
              <a:gd name="connsiteY0" fmla="*/ 0 h 362737"/>
              <a:gd name="connsiteX1" fmla="*/ 0 w 528992"/>
              <a:gd name="connsiteY1" fmla="*/ 355180 h 362737"/>
              <a:gd name="connsiteX2" fmla="*/ 528992 w 528992"/>
              <a:gd name="connsiteY2" fmla="*/ 362737 h 362737"/>
              <a:gd name="connsiteX0" fmla="*/ 0 w 604562"/>
              <a:gd name="connsiteY0" fmla="*/ 0 h 362737"/>
              <a:gd name="connsiteX1" fmla="*/ 0 w 604562"/>
              <a:gd name="connsiteY1" fmla="*/ 355180 h 362737"/>
              <a:gd name="connsiteX2" fmla="*/ 604562 w 604562"/>
              <a:gd name="connsiteY2" fmla="*/ 362737 h 362737"/>
              <a:gd name="connsiteX0" fmla="*/ 0 w 710361"/>
              <a:gd name="connsiteY0" fmla="*/ 0 h 362737"/>
              <a:gd name="connsiteX1" fmla="*/ 0 w 710361"/>
              <a:gd name="connsiteY1" fmla="*/ 355180 h 362737"/>
              <a:gd name="connsiteX2" fmla="*/ 710361 w 710361"/>
              <a:gd name="connsiteY2" fmla="*/ 362737 h 362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0361" h="362737">
                <a:moveTo>
                  <a:pt x="0" y="0"/>
                </a:moveTo>
                <a:lnTo>
                  <a:pt x="0" y="355180"/>
                </a:lnTo>
                <a:lnTo>
                  <a:pt x="710361" y="362737"/>
                </a:ln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Freeform 22"/>
          <p:cNvSpPr/>
          <p:nvPr/>
        </p:nvSpPr>
        <p:spPr>
          <a:xfrm>
            <a:off x="2720159" y="4772763"/>
            <a:ext cx="1178896" cy="362737"/>
          </a:xfrm>
          <a:custGeom>
            <a:avLst/>
            <a:gdLst>
              <a:gd name="connsiteX0" fmla="*/ 0 w 1178896"/>
              <a:gd name="connsiteY0" fmla="*/ 7557 h 362737"/>
              <a:gd name="connsiteX1" fmla="*/ 0 w 1178896"/>
              <a:gd name="connsiteY1" fmla="*/ 362737 h 362737"/>
              <a:gd name="connsiteX2" fmla="*/ 1178896 w 1178896"/>
              <a:gd name="connsiteY2" fmla="*/ 362737 h 362737"/>
              <a:gd name="connsiteX3" fmla="*/ 1178896 w 1178896"/>
              <a:gd name="connsiteY3" fmla="*/ 0 h 362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896" h="362737">
                <a:moveTo>
                  <a:pt x="0" y="7557"/>
                </a:moveTo>
                <a:lnTo>
                  <a:pt x="0" y="362737"/>
                </a:lnTo>
                <a:lnTo>
                  <a:pt x="1178896" y="362737"/>
                </a:lnTo>
                <a:lnTo>
                  <a:pt x="1178896" y="0"/>
                </a:ln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Freeform 23"/>
          <p:cNvSpPr/>
          <p:nvPr/>
        </p:nvSpPr>
        <p:spPr>
          <a:xfrm>
            <a:off x="4287821" y="4772763"/>
            <a:ext cx="1178896" cy="362737"/>
          </a:xfrm>
          <a:custGeom>
            <a:avLst/>
            <a:gdLst>
              <a:gd name="connsiteX0" fmla="*/ 0 w 1178896"/>
              <a:gd name="connsiteY0" fmla="*/ 7557 h 362737"/>
              <a:gd name="connsiteX1" fmla="*/ 0 w 1178896"/>
              <a:gd name="connsiteY1" fmla="*/ 362737 h 362737"/>
              <a:gd name="connsiteX2" fmla="*/ 1178896 w 1178896"/>
              <a:gd name="connsiteY2" fmla="*/ 362737 h 362737"/>
              <a:gd name="connsiteX3" fmla="*/ 1178896 w 1178896"/>
              <a:gd name="connsiteY3" fmla="*/ 0 h 362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896" h="362737">
                <a:moveTo>
                  <a:pt x="0" y="7557"/>
                </a:moveTo>
                <a:lnTo>
                  <a:pt x="0" y="362737"/>
                </a:lnTo>
                <a:lnTo>
                  <a:pt x="1178896" y="362737"/>
                </a:lnTo>
                <a:lnTo>
                  <a:pt x="1178896" y="0"/>
                </a:ln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7443533"/>
              </p:ext>
            </p:extLst>
          </p:nvPr>
        </p:nvGraphicFramePr>
        <p:xfrm>
          <a:off x="457200" y="1124744"/>
          <a:ext cx="2344421" cy="1854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1055"/>
                <a:gridCol w="413425"/>
                <a:gridCol w="432048"/>
                <a:gridCol w="677893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mtClean="0"/>
                        <a:t>+3.3</a:t>
                      </a:r>
                      <a:r>
                        <a:rPr lang="en-GB" baseline="0" smtClean="0"/>
                        <a:t> V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smtClean="0"/>
                        <a:t>1</a:t>
                      </a:r>
                      <a:endParaRPr lang="cs-CZ" b="1"/>
                    </a:p>
                  </a:txBody>
                  <a:tcPr anchor="ctr"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smtClean="0"/>
                        <a:t>2</a:t>
                      </a:r>
                      <a:endParaRPr lang="cs-CZ" b="1"/>
                    </a:p>
                  </a:txBody>
                  <a:tcPr anchor="ctr"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mtClean="0"/>
                        <a:t>+5</a:t>
                      </a:r>
                      <a:r>
                        <a:rPr lang="en-GB" baseline="0" smtClean="0"/>
                        <a:t> V</a:t>
                      </a:r>
                      <a:endParaRPr lang="cs-CZ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mtClean="0"/>
                        <a:t>GPIO!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smtClean="0"/>
                        <a:t>3</a:t>
                      </a:r>
                      <a:endParaRPr lang="cs-CZ" b="1"/>
                    </a:p>
                  </a:txBody>
                  <a:tcPr anchor="ctr"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smtClean="0"/>
                        <a:t>4</a:t>
                      </a:r>
                      <a:endParaRPr lang="cs-CZ" b="1"/>
                    </a:p>
                  </a:txBody>
                  <a:tcPr anchor="ctr"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mtClean="0"/>
                        <a:t>GPIO</a:t>
                      </a:r>
                      <a:endParaRPr lang="cs-CZ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mtClean="0"/>
                        <a:t>GPIO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smtClean="0"/>
                        <a:t>5</a:t>
                      </a:r>
                      <a:endParaRPr lang="cs-CZ" b="1"/>
                    </a:p>
                  </a:txBody>
                  <a:tcPr anchor="ctr"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smtClean="0"/>
                        <a:t>6</a:t>
                      </a:r>
                      <a:endParaRPr lang="cs-CZ" b="1"/>
                    </a:p>
                  </a:txBody>
                  <a:tcPr anchor="ctr"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i="0" smtClean="0"/>
                        <a:t>[MS]</a:t>
                      </a:r>
                      <a:endParaRPr lang="cs-CZ" sz="1400" i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z="1400" i="0" smtClean="0"/>
                        <a:t>[MS]</a:t>
                      </a:r>
                      <a:endParaRPr lang="cs-CZ" sz="1400" i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smtClean="0"/>
                        <a:t>7</a:t>
                      </a:r>
                      <a:endParaRPr lang="cs-CZ" b="1"/>
                    </a:p>
                  </a:txBody>
                  <a:tcPr anchor="ctr"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smtClean="0"/>
                        <a:t>8</a:t>
                      </a:r>
                      <a:endParaRPr lang="cs-CZ" b="1"/>
                    </a:p>
                  </a:txBody>
                  <a:tcPr anchor="ctr"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i="0" smtClean="0"/>
                        <a:t>[MS]</a:t>
                      </a:r>
                      <a:endParaRPr lang="cs-CZ" sz="1400" i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z="1400" i="0" smtClean="0"/>
                        <a:t>[MS]</a:t>
                      </a:r>
                      <a:endParaRPr lang="cs-CZ" sz="1400" i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smtClean="0"/>
                        <a:t>9</a:t>
                      </a:r>
                      <a:endParaRPr lang="cs-CZ" b="1"/>
                    </a:p>
                  </a:txBody>
                  <a:tcPr anchor="ctr"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smtClean="0"/>
                        <a:t>10</a:t>
                      </a:r>
                      <a:endParaRPr lang="cs-CZ" b="1"/>
                    </a:p>
                  </a:txBody>
                  <a:tcPr anchor="ctr"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mtClean="0"/>
                        <a:t>GND</a:t>
                      </a:r>
                      <a:endParaRPr lang="cs-CZ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.NET Gadgeteer DaisyLink</a:t>
            </a:r>
            <a:endParaRPr lang="cs-CZ"/>
          </a:p>
        </p:txBody>
      </p:sp>
      <p:sp>
        <p:nvSpPr>
          <p:cNvPr id="5" name="TextBox 4"/>
          <p:cNvSpPr txBox="1"/>
          <p:nvPr/>
        </p:nvSpPr>
        <p:spPr>
          <a:xfrm>
            <a:off x="457200" y="3140968"/>
            <a:ext cx="966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/>
              <a:t>Socket *</a:t>
            </a:r>
            <a:endParaRPr lang="cs-CZ"/>
          </a:p>
        </p:txBody>
      </p:sp>
      <p:grpSp>
        <p:nvGrpSpPr>
          <p:cNvPr id="6" name="Group 5"/>
          <p:cNvGrpSpPr/>
          <p:nvPr/>
        </p:nvGrpSpPr>
        <p:grpSpPr>
          <a:xfrm>
            <a:off x="1956503" y="3886778"/>
            <a:ext cx="1042702" cy="1042702"/>
            <a:chOff x="467544" y="1196752"/>
            <a:chExt cx="2880320" cy="2880320"/>
          </a:xfrm>
        </p:grpSpPr>
        <p:sp>
          <p:nvSpPr>
            <p:cNvPr id="7" name="Rounded Rectangle 6"/>
            <p:cNvSpPr/>
            <p:nvPr/>
          </p:nvSpPr>
          <p:spPr>
            <a:xfrm>
              <a:off x="467544" y="1196752"/>
              <a:ext cx="2880320" cy="2880320"/>
            </a:xfrm>
            <a:prstGeom prst="roundRect">
              <a:avLst>
                <a:gd name="adj" fmla="val 10633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Oval 7"/>
            <p:cNvSpPr/>
            <p:nvPr/>
          </p:nvSpPr>
          <p:spPr>
            <a:xfrm>
              <a:off x="467544" y="1196752"/>
              <a:ext cx="576064" cy="576064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Oval 8"/>
            <p:cNvSpPr/>
            <p:nvPr/>
          </p:nvSpPr>
          <p:spPr>
            <a:xfrm>
              <a:off x="2771800" y="1196752"/>
              <a:ext cx="576064" cy="576064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Oval 9"/>
            <p:cNvSpPr/>
            <p:nvPr/>
          </p:nvSpPr>
          <p:spPr>
            <a:xfrm>
              <a:off x="2771800" y="3501008"/>
              <a:ext cx="576064" cy="576064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Oval 10"/>
            <p:cNvSpPr/>
            <p:nvPr/>
          </p:nvSpPr>
          <p:spPr>
            <a:xfrm>
              <a:off x="467544" y="3501008"/>
              <a:ext cx="576064" cy="576064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115616" y="1844824"/>
              <a:ext cx="1584176" cy="1584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475657" y="2141927"/>
              <a:ext cx="989970" cy="989970"/>
            </a:xfrm>
            <a:custGeom>
              <a:avLst/>
              <a:gdLst>
                <a:gd name="connsiteX0" fmla="*/ 770816 w 831272"/>
                <a:gd name="connsiteY0" fmla="*/ 0 h 989970"/>
                <a:gd name="connsiteX1" fmla="*/ 0 w 831272"/>
                <a:gd name="connsiteY1" fmla="*/ 0 h 989970"/>
                <a:gd name="connsiteX2" fmla="*/ 0 w 831272"/>
                <a:gd name="connsiteY2" fmla="*/ 989970 h 989970"/>
                <a:gd name="connsiteX3" fmla="*/ 831272 w 831272"/>
                <a:gd name="connsiteY3" fmla="*/ 989970 h 989970"/>
                <a:gd name="connsiteX4" fmla="*/ 831272 w 831272"/>
                <a:gd name="connsiteY4" fmla="*/ 483650 h 989970"/>
                <a:gd name="connsiteX5" fmla="*/ 392965 w 831272"/>
                <a:gd name="connsiteY5" fmla="*/ 483650 h 989970"/>
                <a:gd name="connsiteX0" fmla="*/ 823715 w 831272"/>
                <a:gd name="connsiteY0" fmla="*/ 0 h 989970"/>
                <a:gd name="connsiteX1" fmla="*/ 0 w 831272"/>
                <a:gd name="connsiteY1" fmla="*/ 0 h 989970"/>
                <a:gd name="connsiteX2" fmla="*/ 0 w 831272"/>
                <a:gd name="connsiteY2" fmla="*/ 989970 h 989970"/>
                <a:gd name="connsiteX3" fmla="*/ 831272 w 831272"/>
                <a:gd name="connsiteY3" fmla="*/ 989970 h 989970"/>
                <a:gd name="connsiteX4" fmla="*/ 831272 w 831272"/>
                <a:gd name="connsiteY4" fmla="*/ 483650 h 989970"/>
                <a:gd name="connsiteX5" fmla="*/ 392965 w 831272"/>
                <a:gd name="connsiteY5" fmla="*/ 483650 h 989970"/>
                <a:gd name="connsiteX0" fmla="*/ 937071 w 937071"/>
                <a:gd name="connsiteY0" fmla="*/ 0 h 989970"/>
                <a:gd name="connsiteX1" fmla="*/ 0 w 937071"/>
                <a:gd name="connsiteY1" fmla="*/ 0 h 989970"/>
                <a:gd name="connsiteX2" fmla="*/ 0 w 937071"/>
                <a:gd name="connsiteY2" fmla="*/ 989970 h 989970"/>
                <a:gd name="connsiteX3" fmla="*/ 831272 w 937071"/>
                <a:gd name="connsiteY3" fmla="*/ 989970 h 989970"/>
                <a:gd name="connsiteX4" fmla="*/ 831272 w 937071"/>
                <a:gd name="connsiteY4" fmla="*/ 483650 h 989970"/>
                <a:gd name="connsiteX5" fmla="*/ 392965 w 937071"/>
                <a:gd name="connsiteY5" fmla="*/ 483650 h 989970"/>
                <a:gd name="connsiteX0" fmla="*/ 967299 w 967299"/>
                <a:gd name="connsiteY0" fmla="*/ 0 h 989970"/>
                <a:gd name="connsiteX1" fmla="*/ 0 w 967299"/>
                <a:gd name="connsiteY1" fmla="*/ 0 h 989970"/>
                <a:gd name="connsiteX2" fmla="*/ 0 w 967299"/>
                <a:gd name="connsiteY2" fmla="*/ 989970 h 989970"/>
                <a:gd name="connsiteX3" fmla="*/ 831272 w 967299"/>
                <a:gd name="connsiteY3" fmla="*/ 989970 h 989970"/>
                <a:gd name="connsiteX4" fmla="*/ 831272 w 967299"/>
                <a:gd name="connsiteY4" fmla="*/ 483650 h 989970"/>
                <a:gd name="connsiteX5" fmla="*/ 392965 w 967299"/>
                <a:gd name="connsiteY5" fmla="*/ 483650 h 989970"/>
                <a:gd name="connsiteX0" fmla="*/ 1020198 w 1020198"/>
                <a:gd name="connsiteY0" fmla="*/ 0 h 989970"/>
                <a:gd name="connsiteX1" fmla="*/ 0 w 1020198"/>
                <a:gd name="connsiteY1" fmla="*/ 0 h 989970"/>
                <a:gd name="connsiteX2" fmla="*/ 0 w 1020198"/>
                <a:gd name="connsiteY2" fmla="*/ 989970 h 989970"/>
                <a:gd name="connsiteX3" fmla="*/ 831272 w 1020198"/>
                <a:gd name="connsiteY3" fmla="*/ 989970 h 989970"/>
                <a:gd name="connsiteX4" fmla="*/ 831272 w 1020198"/>
                <a:gd name="connsiteY4" fmla="*/ 483650 h 989970"/>
                <a:gd name="connsiteX5" fmla="*/ 392965 w 1020198"/>
                <a:gd name="connsiteY5" fmla="*/ 483650 h 989970"/>
                <a:gd name="connsiteX0" fmla="*/ 1020198 w 1020198"/>
                <a:gd name="connsiteY0" fmla="*/ 0 h 989970"/>
                <a:gd name="connsiteX1" fmla="*/ 0 w 1020198"/>
                <a:gd name="connsiteY1" fmla="*/ 0 h 989970"/>
                <a:gd name="connsiteX2" fmla="*/ 0 w 1020198"/>
                <a:gd name="connsiteY2" fmla="*/ 989970 h 989970"/>
                <a:gd name="connsiteX3" fmla="*/ 831272 w 1020198"/>
                <a:gd name="connsiteY3" fmla="*/ 989970 h 989970"/>
                <a:gd name="connsiteX4" fmla="*/ 899285 w 1020198"/>
                <a:gd name="connsiteY4" fmla="*/ 483650 h 989970"/>
                <a:gd name="connsiteX5" fmla="*/ 392965 w 1020198"/>
                <a:gd name="connsiteY5" fmla="*/ 483650 h 989970"/>
                <a:gd name="connsiteX0" fmla="*/ 1020198 w 1020198"/>
                <a:gd name="connsiteY0" fmla="*/ 0 h 989970"/>
                <a:gd name="connsiteX1" fmla="*/ 0 w 1020198"/>
                <a:gd name="connsiteY1" fmla="*/ 0 h 989970"/>
                <a:gd name="connsiteX2" fmla="*/ 0 w 1020198"/>
                <a:gd name="connsiteY2" fmla="*/ 989970 h 989970"/>
                <a:gd name="connsiteX3" fmla="*/ 831272 w 1020198"/>
                <a:gd name="connsiteY3" fmla="*/ 989970 h 989970"/>
                <a:gd name="connsiteX4" fmla="*/ 861500 w 1020198"/>
                <a:gd name="connsiteY4" fmla="*/ 476093 h 989970"/>
                <a:gd name="connsiteX5" fmla="*/ 392965 w 1020198"/>
                <a:gd name="connsiteY5" fmla="*/ 483650 h 989970"/>
                <a:gd name="connsiteX0" fmla="*/ 1020198 w 1020198"/>
                <a:gd name="connsiteY0" fmla="*/ 0 h 989970"/>
                <a:gd name="connsiteX1" fmla="*/ 0 w 1020198"/>
                <a:gd name="connsiteY1" fmla="*/ 0 h 989970"/>
                <a:gd name="connsiteX2" fmla="*/ 0 w 1020198"/>
                <a:gd name="connsiteY2" fmla="*/ 989970 h 989970"/>
                <a:gd name="connsiteX3" fmla="*/ 831272 w 1020198"/>
                <a:gd name="connsiteY3" fmla="*/ 989970 h 989970"/>
                <a:gd name="connsiteX4" fmla="*/ 861500 w 1020198"/>
                <a:gd name="connsiteY4" fmla="*/ 483650 h 989970"/>
                <a:gd name="connsiteX5" fmla="*/ 392965 w 1020198"/>
                <a:gd name="connsiteY5" fmla="*/ 483650 h 989970"/>
                <a:gd name="connsiteX0" fmla="*/ 1020198 w 1020198"/>
                <a:gd name="connsiteY0" fmla="*/ 0 h 989970"/>
                <a:gd name="connsiteX1" fmla="*/ 0 w 1020198"/>
                <a:gd name="connsiteY1" fmla="*/ 0 h 989970"/>
                <a:gd name="connsiteX2" fmla="*/ 0 w 1020198"/>
                <a:gd name="connsiteY2" fmla="*/ 989970 h 989970"/>
                <a:gd name="connsiteX3" fmla="*/ 861500 w 1020198"/>
                <a:gd name="connsiteY3" fmla="*/ 989970 h 989970"/>
                <a:gd name="connsiteX4" fmla="*/ 861500 w 1020198"/>
                <a:gd name="connsiteY4" fmla="*/ 483650 h 989970"/>
                <a:gd name="connsiteX5" fmla="*/ 392965 w 1020198"/>
                <a:gd name="connsiteY5" fmla="*/ 483650 h 989970"/>
                <a:gd name="connsiteX0" fmla="*/ 989970 w 989970"/>
                <a:gd name="connsiteY0" fmla="*/ 0 h 989970"/>
                <a:gd name="connsiteX1" fmla="*/ 0 w 989970"/>
                <a:gd name="connsiteY1" fmla="*/ 0 h 989970"/>
                <a:gd name="connsiteX2" fmla="*/ 0 w 989970"/>
                <a:gd name="connsiteY2" fmla="*/ 989970 h 989970"/>
                <a:gd name="connsiteX3" fmla="*/ 861500 w 989970"/>
                <a:gd name="connsiteY3" fmla="*/ 989970 h 989970"/>
                <a:gd name="connsiteX4" fmla="*/ 861500 w 989970"/>
                <a:gd name="connsiteY4" fmla="*/ 483650 h 989970"/>
                <a:gd name="connsiteX5" fmla="*/ 392965 w 989970"/>
                <a:gd name="connsiteY5" fmla="*/ 483650 h 989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9970" h="989970">
                  <a:moveTo>
                    <a:pt x="989970" y="0"/>
                  </a:moveTo>
                  <a:lnTo>
                    <a:pt x="0" y="0"/>
                  </a:lnTo>
                  <a:lnTo>
                    <a:pt x="0" y="989970"/>
                  </a:lnTo>
                  <a:lnTo>
                    <a:pt x="861500" y="989970"/>
                  </a:lnTo>
                  <a:lnTo>
                    <a:pt x="861500" y="483650"/>
                  </a:lnTo>
                  <a:lnTo>
                    <a:pt x="392965" y="483650"/>
                  </a:lnTo>
                </a:path>
              </a:pathLst>
            </a:custGeom>
            <a:noFill/>
            <a:ln w="101600" cmpd="sng"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738525" y="4209400"/>
            <a:ext cx="720080" cy="720080"/>
            <a:chOff x="5135033" y="1446805"/>
            <a:chExt cx="720080" cy="720080"/>
          </a:xfrm>
        </p:grpSpPr>
        <p:sp>
          <p:nvSpPr>
            <p:cNvPr id="14" name="Rounded Rectangle 13"/>
            <p:cNvSpPr/>
            <p:nvPr/>
          </p:nvSpPr>
          <p:spPr>
            <a:xfrm>
              <a:off x="5135033" y="1446805"/>
              <a:ext cx="720080" cy="720080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6" name="Picture 2" descr="C:\Users\t-dantay\Documents\Placeholders\music.png"/>
            <p:cNvPicPr>
              <a:picLocks noChangeAspect="1" noChangeArrowheads="1"/>
            </p:cNvPicPr>
            <p:nvPr>
              <p:custDataLst>
                <p:custData r:id="rId2"/>
              </p:custDataLst>
            </p:nvPr>
          </p:nvPicPr>
          <p:blipFill>
            <a:blip r:embed="rId4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0773" y="1691652"/>
              <a:ext cx="228600" cy="2303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5" name="Group 24"/>
          <p:cNvGrpSpPr/>
          <p:nvPr/>
        </p:nvGrpSpPr>
        <p:grpSpPr>
          <a:xfrm>
            <a:off x="5345341" y="4209400"/>
            <a:ext cx="720080" cy="720080"/>
            <a:chOff x="6431177" y="1446805"/>
            <a:chExt cx="720080" cy="720080"/>
          </a:xfrm>
        </p:grpSpPr>
        <p:sp>
          <p:nvSpPr>
            <p:cNvPr id="15" name="Rounded Rectangle 14"/>
            <p:cNvSpPr/>
            <p:nvPr/>
          </p:nvSpPr>
          <p:spPr>
            <a:xfrm>
              <a:off x="6431177" y="1446805"/>
              <a:ext cx="720080" cy="720080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9" name="Picture 2" descr="C:\Users\t-dantay\Documents\Placeholders\user.png"/>
            <p:cNvPicPr>
              <a:picLocks noChangeAspect="1" noChangeArrowheads="1"/>
            </p:cNvPicPr>
            <p:nvPr>
              <p:custDataLst>
                <p:custData r:id="rId1"/>
              </p:custDataLst>
            </p:nvPr>
          </p:nvPicPr>
          <p:blipFill>
            <a:blip r:embed="rId5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86714" y="1693438"/>
              <a:ext cx="209006" cy="228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6" name="TextBox 35"/>
          <p:cNvSpPr txBox="1"/>
          <p:nvPr/>
        </p:nvSpPr>
        <p:spPr>
          <a:xfrm>
            <a:off x="6743949" y="4929480"/>
            <a:ext cx="14977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smtClean="0"/>
              <a:t>3</a:t>
            </a:r>
            <a:r>
              <a:rPr lang="cs-CZ" sz="1400" smtClean="0"/>
              <a:t>: sousedská linka</a:t>
            </a:r>
            <a:endParaRPr lang="cs-CZ" sz="1400"/>
          </a:p>
        </p:txBody>
      </p:sp>
      <p:sp>
        <p:nvSpPr>
          <p:cNvPr id="37" name="TextBox 36"/>
          <p:cNvSpPr txBox="1"/>
          <p:nvPr/>
        </p:nvSpPr>
        <p:spPr>
          <a:xfrm>
            <a:off x="6567270" y="5177005"/>
            <a:ext cx="1104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smtClean="0"/>
              <a:t>5</a:t>
            </a:r>
            <a:r>
              <a:rPr lang="cs-CZ" sz="1400" smtClean="0"/>
              <a:t>: I²C hodiny</a:t>
            </a:r>
            <a:endParaRPr lang="cs-CZ" sz="1400"/>
          </a:p>
        </p:txBody>
      </p:sp>
      <p:sp>
        <p:nvSpPr>
          <p:cNvPr id="38" name="TextBox 37"/>
          <p:cNvSpPr txBox="1"/>
          <p:nvPr/>
        </p:nvSpPr>
        <p:spPr>
          <a:xfrm>
            <a:off x="6368205" y="5439696"/>
            <a:ext cx="931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smtClean="0"/>
              <a:t>4</a:t>
            </a:r>
            <a:r>
              <a:rPr lang="cs-CZ" sz="1400" smtClean="0"/>
              <a:t>: I²C data</a:t>
            </a:r>
            <a:endParaRPr lang="cs-CZ" sz="1400"/>
          </a:p>
        </p:txBody>
      </p:sp>
      <p:sp>
        <p:nvSpPr>
          <p:cNvPr id="41" name="Right Arrow 40"/>
          <p:cNvSpPr/>
          <p:nvPr/>
        </p:nvSpPr>
        <p:spPr>
          <a:xfrm>
            <a:off x="4371514" y="5960036"/>
            <a:ext cx="1670444" cy="504056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smtClean="0"/>
              <a:t>downstream</a:t>
            </a:r>
            <a:endParaRPr lang="cs-CZ" sz="1600"/>
          </a:p>
        </p:txBody>
      </p:sp>
      <p:sp>
        <p:nvSpPr>
          <p:cNvPr id="42" name="Left Arrow 41"/>
          <p:cNvSpPr/>
          <p:nvPr/>
        </p:nvSpPr>
        <p:spPr>
          <a:xfrm>
            <a:off x="2617377" y="5960036"/>
            <a:ext cx="1670444" cy="504056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smtClean="0"/>
              <a:t>upstream</a:t>
            </a:r>
            <a:endParaRPr lang="cs-CZ" sz="1600"/>
          </a:p>
        </p:txBody>
      </p:sp>
      <p:sp>
        <p:nvSpPr>
          <p:cNvPr id="43" name="TextBox 42"/>
          <p:cNvSpPr txBox="1"/>
          <p:nvPr/>
        </p:nvSpPr>
        <p:spPr>
          <a:xfrm>
            <a:off x="2993815" y="1052736"/>
            <a:ext cx="576064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mtClean="0"/>
              <a:t>Inicializace: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600" smtClean="0"/>
              <a:t>Deska stáhne sousedskou linku k zemi -&gt; RESET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600" smtClean="0"/>
              <a:t>Deska linku pustí a nastaví ID modulu -&gt; SETUP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600" smtClean="0"/>
              <a:t>Modul pustí linku -&gt; STANDBY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600" smtClean="0"/>
              <a:t>Deska zjistí zda je připojen nějaký další modul -&gt; ACTIVE</a:t>
            </a:r>
          </a:p>
          <a:p>
            <a:endParaRPr lang="cs-CZ"/>
          </a:p>
          <a:p>
            <a:pPr marL="285750" indent="-285750">
              <a:buFont typeface="Arial" pitchFamily="34" charset="0"/>
              <a:buChar char="•"/>
            </a:pPr>
            <a:r>
              <a:rPr lang="cs-CZ" smtClean="0"/>
              <a:t>Podpora přerušení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6861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VisualStudio"/>
          <p:cNvGrpSpPr/>
          <p:nvPr>
            <p:custDataLst>
              <p:custData r:id="rId1"/>
            </p:custDataLst>
          </p:nvPr>
        </p:nvGrpSpPr>
        <p:grpSpPr>
          <a:xfrm>
            <a:off x="914592" y="1094534"/>
            <a:ext cx="7314817" cy="5486113"/>
            <a:chOff x="635" y="0"/>
            <a:chExt cx="9144000" cy="68580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635" y="0"/>
              <a:ext cx="9144000" cy="6858000"/>
              <a:chOff x="0" y="0"/>
              <a:chExt cx="9144000" cy="6858000"/>
            </a:xfrm>
          </p:grpSpPr>
          <p:grpSp>
            <p:nvGrpSpPr>
              <p:cNvPr id="266" name="Group 265"/>
              <p:cNvGrpSpPr/>
              <p:nvPr/>
            </p:nvGrpSpPr>
            <p:grpSpPr>
              <a:xfrm>
                <a:off x="0" y="0"/>
                <a:ext cx="9144000" cy="6858000"/>
                <a:chOff x="0" y="0"/>
                <a:chExt cx="9144000" cy="6858000"/>
              </a:xfrm>
            </p:grpSpPr>
            <p:sp>
              <p:nvSpPr>
                <p:cNvPr id="274" name="Rectangle 273"/>
                <p:cNvSpPr/>
                <p:nvPr/>
              </p:nvSpPr>
              <p:spPr>
                <a:xfrm>
                  <a:off x="0" y="0"/>
                  <a:ext cx="9144000" cy="6858000"/>
                </a:xfrm>
                <a:prstGeom prst="rect">
                  <a:avLst/>
                </a:prstGeom>
                <a:solidFill>
                  <a:srgbClr val="FFFFFF">
                    <a:lumMod val="65000"/>
                  </a:srgbClr>
                </a:solidFill>
                <a:ln w="3175" cap="flat" cmpd="sng" algn="ctr">
                  <a:solidFill>
                    <a:srgbClr val="000000">
                      <a:lumMod val="50000"/>
                      <a:lumOff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/>
                  <a:endParaRPr lang="en-US" sz="800" kern="0">
                    <a:solidFill>
                      <a:prstClr val="white"/>
                    </a:solidFill>
                    <a:latin typeface="Segoe UI"/>
                  </a:endParaRPr>
                </a:p>
              </p:txBody>
            </p:sp>
            <p:sp>
              <p:nvSpPr>
                <p:cNvPr id="275" name="Rectangle 274"/>
                <p:cNvSpPr/>
                <p:nvPr/>
              </p:nvSpPr>
              <p:spPr>
                <a:xfrm>
                  <a:off x="76200" y="381000"/>
                  <a:ext cx="8991600" cy="6248400"/>
                </a:xfrm>
                <a:prstGeom prst="rect">
                  <a:avLst/>
                </a:prstGeom>
                <a:solidFill>
                  <a:sysClr val="window" lastClr="FFFFFF"/>
                </a:solidFill>
                <a:ln w="3175" cap="flat" cmpd="sng" algn="ctr">
                  <a:solidFill>
                    <a:srgbClr val="000000">
                      <a:lumMod val="50000"/>
                      <a:lumOff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/>
                  <a:endParaRPr lang="en-US" sz="800" kern="0" dirty="0">
                    <a:solidFill>
                      <a:prstClr val="white"/>
                    </a:solidFill>
                    <a:latin typeface="Segoe UI"/>
                  </a:endParaRPr>
                </a:p>
              </p:txBody>
            </p:sp>
            <p:sp>
              <p:nvSpPr>
                <p:cNvPr id="276" name="TextBox 275"/>
                <p:cNvSpPr txBox="1"/>
                <p:nvPr/>
              </p:nvSpPr>
              <p:spPr>
                <a:xfrm>
                  <a:off x="272876" y="135083"/>
                  <a:ext cx="1470832" cy="17313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 anchorCtr="0">
                  <a:spAutoFit/>
                </a:bodyPr>
                <a:lstStyle/>
                <a:p>
                  <a:r>
                    <a:rPr lang="en-US" sz="900" dirty="0" smtClean="0">
                      <a:solidFill>
                        <a:prstClr val="white"/>
                      </a:solidFill>
                      <a:latin typeface="Segoe UI" pitchFamily="34" charset="0"/>
                      <a:ea typeface="Segoe UI" pitchFamily="34" charset="0"/>
                      <a:cs typeface="Segoe UI" pitchFamily="34" charset="0"/>
                    </a:rPr>
                    <a:t>Microsoft Visual Studio</a:t>
                  </a:r>
                  <a:endParaRPr lang="en-US" sz="900" dirty="0" smtClean="0">
                    <a:solidFill>
                      <a:prstClr val="black"/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277" name="TextBox 276"/>
                <p:cNvSpPr txBox="1"/>
                <p:nvPr/>
              </p:nvSpPr>
              <p:spPr>
                <a:xfrm>
                  <a:off x="1964202" y="135083"/>
                  <a:ext cx="525011" cy="17313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 anchorCtr="0">
                  <a:spAutoFit/>
                </a:bodyPr>
                <a:lstStyle/>
                <a:p>
                  <a:r>
                    <a:rPr lang="en-US" sz="900" dirty="0">
                      <a:latin typeface="Segoe UI" pitchFamily="34" charset="0"/>
                      <a:ea typeface="Segoe UI" pitchFamily="34" charset="0"/>
                      <a:cs typeface="Segoe UI" pitchFamily="34" charset="0"/>
                    </a:rPr>
                    <a:t>I</a:t>
                  </a:r>
                  <a:r>
                    <a:rPr lang="en-US" sz="900" dirty="0" smtClean="0">
                      <a:latin typeface="Segoe UI" pitchFamily="34" charset="0"/>
                      <a:ea typeface="Segoe UI" pitchFamily="34" charset="0"/>
                      <a:cs typeface="Segoe UI" pitchFamily="34" charset="0"/>
                    </a:rPr>
                    <a:t>tem1.cs</a:t>
                  </a:r>
                </a:p>
              </p:txBody>
            </p:sp>
          </p:grpSp>
          <p:grpSp>
            <p:nvGrpSpPr>
              <p:cNvPr id="267" name="Minimize - Maximize - Close"/>
              <p:cNvGrpSpPr/>
              <p:nvPr/>
            </p:nvGrpSpPr>
            <p:grpSpPr>
              <a:xfrm>
                <a:off x="8632311" y="92599"/>
                <a:ext cx="384527" cy="78032"/>
                <a:chOff x="9347642" y="131588"/>
                <a:chExt cx="384527" cy="78032"/>
              </a:xfrm>
            </p:grpSpPr>
            <p:cxnSp>
              <p:nvCxnSpPr>
                <p:cNvPr id="269" name="Line"/>
                <p:cNvCxnSpPr/>
                <p:nvPr/>
              </p:nvCxnSpPr>
              <p:spPr>
                <a:xfrm>
                  <a:off x="9661396" y="131588"/>
                  <a:ext cx="70773" cy="7620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rgbClr val="4F81BD"/>
                </a:lnRef>
                <a:fillRef idx="0">
                  <a:srgbClr val="4F81BD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</p:cxnSp>
            <p:cxnSp>
              <p:nvCxnSpPr>
                <p:cNvPr id="270" name="Line"/>
                <p:cNvCxnSpPr/>
                <p:nvPr/>
              </p:nvCxnSpPr>
              <p:spPr>
                <a:xfrm flipH="1">
                  <a:off x="9661395" y="131588"/>
                  <a:ext cx="70773" cy="7620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rgbClr val="4F81BD"/>
                </a:lnRef>
                <a:fillRef idx="0">
                  <a:srgbClr val="4F81BD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</p:cxnSp>
            <p:sp>
              <p:nvSpPr>
                <p:cNvPr id="271" name="Line"/>
                <p:cNvSpPr/>
                <p:nvPr/>
              </p:nvSpPr>
              <p:spPr>
                <a:xfrm rot="10800000" flipV="1">
                  <a:off x="9499472" y="143255"/>
                  <a:ext cx="91440" cy="9144"/>
                </a:xfrm>
                <a:prstGeom prst="rect">
                  <a:avLst/>
                </a:prstGeom>
                <a:solidFill>
                  <a:srgbClr val="919191"/>
                </a:solidFill>
                <a:ln w="3175">
                  <a:solidFill>
                    <a:srgbClr val="FFFFFF"/>
                  </a:solidFill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72" name="Line"/>
                <p:cNvSpPr/>
                <p:nvPr/>
              </p:nvSpPr>
              <p:spPr>
                <a:xfrm rot="10800000" flipV="1">
                  <a:off x="9498658" y="135261"/>
                  <a:ext cx="91440" cy="72527"/>
                </a:xfrm>
                <a:prstGeom prst="rect">
                  <a:avLst/>
                </a:pr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73" name="Line"/>
                <p:cNvSpPr/>
                <p:nvPr/>
              </p:nvSpPr>
              <p:spPr>
                <a:xfrm rot="10800000" flipV="1">
                  <a:off x="9347642" y="200476"/>
                  <a:ext cx="91440" cy="9144"/>
                </a:xfrm>
                <a:prstGeom prst="rect">
                  <a:avLst/>
                </a:prstGeom>
                <a:solidFill>
                  <a:srgbClr val="919191"/>
                </a:solidFill>
                <a:ln w="3175">
                  <a:solidFill>
                    <a:srgbClr val="FFFFFF"/>
                  </a:solidFill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268" name="Oval 267"/>
              <p:cNvSpPr/>
              <p:nvPr/>
            </p:nvSpPr>
            <p:spPr>
              <a:xfrm>
                <a:off x="83477" y="143565"/>
                <a:ext cx="145536" cy="150875"/>
              </a:xfrm>
              <a:prstGeom prst="ellipse">
                <a:avLst/>
              </a:prstGeom>
              <a:gradFill flip="none" rotWithShape="1">
                <a:gsLst>
                  <a:gs pos="91000">
                    <a:srgbClr val="FFFFFF">
                      <a:lumMod val="85000"/>
                    </a:srgbClr>
                  </a:gs>
                  <a:gs pos="36000">
                    <a:srgbClr val="FFFFFF">
                      <a:lumMod val="95000"/>
                    </a:srgbClr>
                  </a:gs>
                  <a:gs pos="100000">
                    <a:srgbClr val="FFFFFF">
                      <a:lumMod val="95000"/>
                    </a:srgbClr>
                  </a:gs>
                </a:gsLst>
                <a:lin ang="5400000" scaled="0"/>
                <a:tileRect/>
              </a:gradFill>
              <a:ln w="3175">
                <a:solidFill>
                  <a:srgbClr val="000000">
                    <a:lumMod val="50000"/>
                    <a:lumOff val="50000"/>
                  </a:srgbClr>
                </a:solidFill>
              </a:ln>
              <a:effectLst/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31" tIns="48766" rIns="97531" bIns="48766"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48" name="Toolbox"/>
            <p:cNvSpPr/>
            <p:nvPr/>
          </p:nvSpPr>
          <p:spPr>
            <a:xfrm rot="5400000">
              <a:off x="-150892" y="1673820"/>
              <a:ext cx="742800" cy="288515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rgbClr val="4F81BD">
                <a:shade val="50000"/>
              </a:srgbClr>
            </a:lnRef>
            <a:fillRef idx="1001">
              <a:srgbClr val="000000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none" lIns="82266" tIns="45704" rIns="73126" bIns="45704" spcCol="0" rtlCol="0" anchor="ctr">
              <a:spAutoFit/>
            </a:bodyPr>
            <a:lstStyle/>
            <a:p>
              <a:r>
                <a:rPr lang="en-US" sz="900" spc="30" dirty="0" smtClean="0">
                  <a:solidFill>
                    <a:prstClr val="black">
                      <a:lumMod val="95000"/>
                      <a:lumOff val="5000"/>
                    </a:prst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Toolbox</a:t>
              </a:r>
              <a:endParaRPr lang="en-US" sz="800" spc="30" dirty="0">
                <a:solidFill>
                  <a:prstClr val="black">
                    <a:lumMod val="95000"/>
                    <a:lumOff val="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Icon"/>
            <p:cNvSpPr/>
            <p:nvPr/>
          </p:nvSpPr>
          <p:spPr>
            <a:xfrm>
              <a:off x="130810" y="1257588"/>
              <a:ext cx="152400" cy="152400"/>
            </a:xfrm>
            <a:prstGeom prst="rect">
              <a:avLst/>
            </a:prstGeom>
            <a:solidFill>
              <a:srgbClr val="FFFFFF">
                <a:lumMod val="75000"/>
              </a:srgbClr>
            </a:solidFill>
            <a:ln w="3175">
              <a:noFill/>
            </a:ln>
          </p:spPr>
          <p:style>
            <a:lnRef idx="2">
              <a:srgbClr val="4F81BD">
                <a:shade val="50000"/>
              </a:srgbClr>
            </a:lnRef>
            <a:fillRef idx="1001">
              <a:srgbClr val="000000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08" tIns="45704" rIns="91408" bIns="45704" spcCol="0"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150" name="Toolwindow Tab"/>
            <p:cNvGrpSpPr/>
            <p:nvPr/>
          </p:nvGrpSpPr>
          <p:grpSpPr>
            <a:xfrm>
              <a:off x="6250037" y="6269422"/>
              <a:ext cx="1331753" cy="236736"/>
              <a:chOff x="8562971" y="6849864"/>
              <a:chExt cx="1331753" cy="236736"/>
            </a:xfrm>
          </p:grpSpPr>
          <p:sp>
            <p:nvSpPr>
              <p:cNvPr id="264" name="Command Shelf"/>
              <p:cNvSpPr/>
              <p:nvPr/>
            </p:nvSpPr>
            <p:spPr>
              <a:xfrm>
                <a:off x="8562971" y="6849864"/>
                <a:ext cx="1331753" cy="236736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228600" rIns="0" rtlCol="0" anchor="ctr"/>
              <a:lstStyle/>
              <a:p>
                <a:r>
                  <a:rPr lang="en-US" sz="700" spc="50" dirty="0" smtClean="0">
                    <a:solidFill>
                      <a:prstClr val="black">
                        <a:lumMod val="95000"/>
                        <a:lumOff val="5000"/>
                      </a:prstClr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Team Explorer</a:t>
                </a:r>
                <a:endParaRPr lang="en-US" sz="700" spc="50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265" name="Icon"/>
              <p:cNvSpPr/>
              <p:nvPr/>
            </p:nvSpPr>
            <p:spPr>
              <a:xfrm>
                <a:off x="8593928" y="6896794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>
                      <a:lumMod val="95000"/>
                      <a:lumOff val="5000"/>
                    </a:prstClr>
                  </a:solidFill>
                </a:endParaRPr>
              </a:p>
            </p:txBody>
          </p:sp>
        </p:grpSp>
        <p:grpSp>
          <p:nvGrpSpPr>
            <p:cNvPr id="151" name="Active Toolwindow Tab"/>
            <p:cNvGrpSpPr/>
            <p:nvPr/>
          </p:nvGrpSpPr>
          <p:grpSpPr>
            <a:xfrm>
              <a:off x="7630488" y="6269420"/>
              <a:ext cx="1351597" cy="236736"/>
              <a:chOff x="7113212" y="6854624"/>
              <a:chExt cx="1351597" cy="236736"/>
            </a:xfrm>
          </p:grpSpPr>
          <p:sp>
            <p:nvSpPr>
              <p:cNvPr id="262" name="Command Shelf"/>
              <p:cNvSpPr/>
              <p:nvPr/>
            </p:nvSpPr>
            <p:spPr>
              <a:xfrm>
                <a:off x="7113212" y="6854624"/>
                <a:ext cx="1351597" cy="236736"/>
              </a:xfrm>
              <a:prstGeom prst="rect">
                <a:avLst/>
              </a:prstGeom>
              <a:solidFill>
                <a:srgbClr val="FFFFFF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228600" rIns="0" rtlCol="0" anchor="ctr"/>
              <a:lstStyle/>
              <a:p>
                <a:r>
                  <a:rPr lang="en-US" sz="700" spc="50" dirty="0" smtClean="0">
                    <a:solidFill>
                      <a:prstClr val="black">
                        <a:lumMod val="95000"/>
                        <a:lumOff val="5000"/>
                      </a:prstClr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Solution Explorer</a:t>
                </a:r>
                <a:endParaRPr lang="en-US" sz="700" spc="50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263" name="Icon"/>
              <p:cNvSpPr/>
              <p:nvPr/>
            </p:nvSpPr>
            <p:spPr>
              <a:xfrm>
                <a:off x="7127124" y="6896794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>
                      <a:lumMod val="95000"/>
                      <a:lumOff val="5000"/>
                    </a:prstClr>
                  </a:solidFill>
                </a:endParaRPr>
              </a:p>
            </p:txBody>
          </p:sp>
        </p:grpSp>
        <p:grpSp>
          <p:nvGrpSpPr>
            <p:cNvPr id="152" name="Tool Window Title"/>
            <p:cNvGrpSpPr/>
            <p:nvPr/>
          </p:nvGrpSpPr>
          <p:grpSpPr>
            <a:xfrm>
              <a:off x="6246352" y="1445299"/>
              <a:ext cx="2759979" cy="411480"/>
              <a:chOff x="6246349" y="1445299"/>
              <a:chExt cx="2759979" cy="411480"/>
            </a:xfrm>
          </p:grpSpPr>
          <p:cxnSp>
            <p:nvCxnSpPr>
              <p:cNvPr id="250" name="Toolwindow Accent Line"/>
              <p:cNvCxnSpPr/>
              <p:nvPr/>
            </p:nvCxnSpPr>
            <p:spPr>
              <a:xfrm>
                <a:off x="6246349" y="1856779"/>
                <a:ext cx="2745251" cy="0"/>
              </a:xfrm>
              <a:prstGeom prst="line">
                <a:avLst/>
              </a:prstGeom>
              <a:ln w="19050">
                <a:solidFill>
                  <a:srgbClr val="FFFFFF">
                    <a:lumMod val="50000"/>
                  </a:srgbClr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sp>
            <p:nvSpPr>
              <p:cNvPr id="251" name="Toolwindow Title Background"/>
              <p:cNvSpPr/>
              <p:nvPr/>
            </p:nvSpPr>
            <p:spPr>
              <a:xfrm>
                <a:off x="6246350" y="1445299"/>
                <a:ext cx="2759978" cy="411480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wrap="none" lIns="36576" tIns="9144" rtlCol="0" anchor="t"/>
              <a:lstStyle/>
              <a:p>
                <a:r>
                  <a:rPr lang="en-US" sz="700" spc="50" dirty="0" smtClean="0">
                    <a:solidFill>
                      <a:prstClr val="black">
                        <a:lumMod val="95000"/>
                        <a:lumOff val="5000"/>
                      </a:prstClr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Team Explorer</a:t>
                </a:r>
                <a:endParaRPr lang="en-US" sz="700" spc="50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252" name="Icon"/>
              <p:cNvSpPr/>
              <p:nvPr/>
            </p:nvSpPr>
            <p:spPr>
              <a:xfrm>
                <a:off x="6720414" y="1676688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>
                      <a:lumMod val="95000"/>
                      <a:lumOff val="5000"/>
                    </a:prstClr>
                  </a:solidFill>
                </a:endParaRPr>
              </a:p>
            </p:txBody>
          </p:sp>
          <p:sp>
            <p:nvSpPr>
              <p:cNvPr id="253" name="Icon"/>
              <p:cNvSpPr/>
              <p:nvPr/>
            </p:nvSpPr>
            <p:spPr>
              <a:xfrm>
                <a:off x="6507695" y="1676688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>
                      <a:lumMod val="95000"/>
                      <a:lumOff val="5000"/>
                    </a:prstClr>
                  </a:solidFill>
                </a:endParaRPr>
              </a:p>
            </p:txBody>
          </p:sp>
          <p:sp>
            <p:nvSpPr>
              <p:cNvPr id="254" name="Icon"/>
              <p:cNvSpPr/>
              <p:nvPr/>
            </p:nvSpPr>
            <p:spPr>
              <a:xfrm>
                <a:off x="6300222" y="1676688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>
                      <a:lumMod val="95000"/>
                      <a:lumOff val="5000"/>
                    </a:prstClr>
                  </a:solidFill>
                </a:endParaRPr>
              </a:p>
            </p:txBody>
          </p:sp>
          <p:grpSp>
            <p:nvGrpSpPr>
              <p:cNvPr id="255" name="ToolWindow Controls"/>
              <p:cNvGrpSpPr/>
              <p:nvPr/>
            </p:nvGrpSpPr>
            <p:grpSpPr>
              <a:xfrm>
                <a:off x="8572498" y="1485983"/>
                <a:ext cx="370812" cy="76201"/>
                <a:chOff x="9322591" y="1476170"/>
                <a:chExt cx="370812" cy="76201"/>
              </a:xfrm>
            </p:grpSpPr>
            <p:cxnSp>
              <p:nvCxnSpPr>
                <p:cNvPr id="256" name="Line"/>
                <p:cNvCxnSpPr/>
                <p:nvPr/>
              </p:nvCxnSpPr>
              <p:spPr>
                <a:xfrm>
                  <a:off x="9622630" y="1476171"/>
                  <a:ext cx="70773" cy="76200"/>
                </a:xfrm>
                <a:prstGeom prst="line">
                  <a:avLst/>
                </a:prstGeom>
                <a:ln w="12700">
                  <a:solidFill>
                    <a:srgbClr val="919191"/>
                  </a:solidFill>
                </a:ln>
              </p:spPr>
              <p:style>
                <a:lnRef idx="1">
                  <a:srgbClr val="4F81BD"/>
                </a:lnRef>
                <a:fillRef idx="0">
                  <a:srgbClr val="4F81BD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</p:cxnSp>
            <p:cxnSp>
              <p:nvCxnSpPr>
                <p:cNvPr id="257" name="Line"/>
                <p:cNvCxnSpPr/>
                <p:nvPr/>
              </p:nvCxnSpPr>
              <p:spPr>
                <a:xfrm flipH="1">
                  <a:off x="9622629" y="1476171"/>
                  <a:ext cx="70773" cy="76200"/>
                </a:xfrm>
                <a:prstGeom prst="line">
                  <a:avLst/>
                </a:prstGeom>
                <a:ln w="12700">
                  <a:solidFill>
                    <a:srgbClr val="919191"/>
                  </a:solidFill>
                </a:ln>
              </p:spPr>
              <p:style>
                <a:lnRef idx="1">
                  <a:srgbClr val="4F81BD"/>
                </a:lnRef>
                <a:fillRef idx="0">
                  <a:srgbClr val="4F81BD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</p:cxnSp>
            <p:sp>
              <p:nvSpPr>
                <p:cNvPr id="258" name="Dropdown Arrow"/>
                <p:cNvSpPr/>
                <p:nvPr/>
              </p:nvSpPr>
              <p:spPr>
                <a:xfrm flipV="1">
                  <a:off x="9322591" y="1500555"/>
                  <a:ext cx="54864" cy="27432"/>
                </a:xfrm>
                <a:prstGeom prst="triangle">
                  <a:avLst/>
                </a:prstGeom>
                <a:solidFill>
                  <a:srgbClr val="919191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black">
                        <a:lumMod val="95000"/>
                        <a:lumOff val="5000"/>
                      </a:prstClr>
                    </a:solidFill>
                  </a:endParaRPr>
                </a:p>
              </p:txBody>
            </p:sp>
            <p:sp>
              <p:nvSpPr>
                <p:cNvPr id="259" name="Line"/>
                <p:cNvSpPr/>
                <p:nvPr/>
              </p:nvSpPr>
              <p:spPr>
                <a:xfrm rot="10800000" flipV="1">
                  <a:off x="9465467" y="1514856"/>
                  <a:ext cx="91440" cy="9144"/>
                </a:xfrm>
                <a:prstGeom prst="rect">
                  <a:avLst/>
                </a:prstGeom>
                <a:solidFill>
                  <a:srgbClr val="919191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black">
                        <a:lumMod val="95000"/>
                        <a:lumOff val="5000"/>
                      </a:prstClr>
                    </a:solidFill>
                  </a:endParaRPr>
                </a:p>
              </p:txBody>
            </p:sp>
            <p:sp>
              <p:nvSpPr>
                <p:cNvPr id="260" name="Line"/>
                <p:cNvSpPr/>
                <p:nvPr/>
              </p:nvSpPr>
              <p:spPr>
                <a:xfrm rot="5400000" flipV="1">
                  <a:off x="9492899" y="1527127"/>
                  <a:ext cx="36576" cy="9144"/>
                </a:xfrm>
                <a:prstGeom prst="rect">
                  <a:avLst/>
                </a:prstGeom>
                <a:solidFill>
                  <a:srgbClr val="919191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black">
                        <a:lumMod val="95000"/>
                        <a:lumOff val="5000"/>
                      </a:prstClr>
                    </a:solidFill>
                  </a:endParaRPr>
                </a:p>
              </p:txBody>
            </p:sp>
            <p:sp>
              <p:nvSpPr>
                <p:cNvPr id="261" name="Line"/>
                <p:cNvSpPr/>
                <p:nvPr/>
              </p:nvSpPr>
              <p:spPr>
                <a:xfrm rot="10800000" flipV="1">
                  <a:off x="9488327" y="1476170"/>
                  <a:ext cx="45720" cy="45719"/>
                </a:xfrm>
                <a:prstGeom prst="rect">
                  <a:avLst/>
                </a:prstGeom>
                <a:solidFill>
                  <a:srgbClr val="919191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black">
                        <a:lumMod val="95000"/>
                        <a:lumOff val="5000"/>
                      </a:prstClr>
                    </a:solidFill>
                  </a:endParaRPr>
                </a:p>
              </p:txBody>
            </p:sp>
          </p:grpSp>
        </p:grpSp>
        <p:sp>
          <p:nvSpPr>
            <p:cNvPr id="153" name="Doc Tab"/>
            <p:cNvSpPr/>
            <p:nvPr/>
          </p:nvSpPr>
          <p:spPr>
            <a:xfrm>
              <a:off x="2685484" y="1226782"/>
              <a:ext cx="802848" cy="218521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rgbClr val="4F81BD">
                <a:shade val="50000"/>
              </a:srgbClr>
            </a:lnRef>
            <a:fillRef idx="1001">
              <a:srgbClr val="000000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ot="0" spcFirstLastPara="0" vertOverflow="overflow" horzOverflow="overflow" vert="horz" wrap="none" lIns="73126" tIns="36564" rIns="237660" bIns="2742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900" dirty="0" smtClean="0">
                  <a:solidFill>
                    <a:prstClr val="black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Item3.cs</a:t>
              </a:r>
              <a:endParaRPr lang="en-US" sz="900" dirty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54" name="Doc Tab"/>
            <p:cNvSpPr/>
            <p:nvPr/>
          </p:nvSpPr>
          <p:spPr>
            <a:xfrm>
              <a:off x="1603711" y="1226782"/>
              <a:ext cx="1081771" cy="218521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rgbClr val="4F81BD">
                <a:shade val="50000"/>
              </a:srgbClr>
            </a:lnRef>
            <a:fillRef idx="1001">
              <a:srgbClr val="000000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none" lIns="73126" tIns="36564" rIns="237660" bIns="27422" spcCol="0" rtlCol="0" anchor="ctr">
              <a:noAutofit/>
            </a:bodyPr>
            <a:lstStyle/>
            <a:p>
              <a:r>
                <a:rPr lang="en-US" sz="900" dirty="0" smtClean="0">
                  <a:solidFill>
                    <a:prstClr val="black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Item2.cs</a:t>
              </a:r>
              <a:endParaRPr lang="en-US" sz="900" dirty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grpSp>
          <p:nvGrpSpPr>
            <p:cNvPr id="155" name="Group 154"/>
            <p:cNvGrpSpPr/>
            <p:nvPr/>
          </p:nvGrpSpPr>
          <p:grpSpPr>
            <a:xfrm>
              <a:off x="371253" y="1445299"/>
              <a:ext cx="5766348" cy="5056101"/>
              <a:chOff x="371253" y="1445299"/>
              <a:chExt cx="5766348" cy="4660517"/>
            </a:xfrm>
          </p:grpSpPr>
          <p:sp>
            <p:nvSpPr>
              <p:cNvPr id="247" name="Document Background"/>
              <p:cNvSpPr/>
              <p:nvPr/>
            </p:nvSpPr>
            <p:spPr>
              <a:xfrm>
                <a:off x="590121" y="1445303"/>
                <a:ext cx="5547480" cy="4660510"/>
              </a:xfrm>
              <a:prstGeom prst="rect">
                <a:avLst/>
              </a:prstGeom>
              <a:solidFill>
                <a:srgbClr val="FFFFFF"/>
              </a:solidFill>
              <a:ln w="12700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45704" tIns="45704" rIns="45704" bIns="45704" spcCol="0" rtlCol="0" anchor="t"/>
              <a:lstStyle/>
              <a:p>
                <a:r>
                  <a:rPr lang="ta-IN" sz="900">
                    <a:latin typeface="Consolas" pitchFamily="49" charset="0"/>
                    <a:cs typeface="Consolas" pitchFamily="49" charset="0"/>
                  </a:rPr>
                  <a:t>ஈ</a:t>
                </a:r>
                <a:endParaRPr lang="en-US" sz="700" dirty="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48" name="Gutter"/>
              <p:cNvSpPr/>
              <p:nvPr/>
            </p:nvSpPr>
            <p:spPr>
              <a:xfrm>
                <a:off x="371253" y="1445303"/>
                <a:ext cx="219838" cy="4660513"/>
              </a:xfrm>
              <a:prstGeom prst="rect">
                <a:avLst/>
              </a:prstGeom>
              <a:solidFill>
                <a:srgbClr val="F3F3F3"/>
              </a:solidFill>
              <a:ln w="12700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1408" tIns="45704" rIns="91408" bIns="45704" spcCol="0"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49" name="Blue Document Surround"/>
              <p:cNvSpPr/>
              <p:nvPr/>
            </p:nvSpPr>
            <p:spPr>
              <a:xfrm>
                <a:off x="371259" y="1445299"/>
                <a:ext cx="5766342" cy="4660514"/>
              </a:xfrm>
              <a:prstGeom prst="rect">
                <a:avLst/>
              </a:prstGeom>
              <a:noFill/>
              <a:ln w="19050">
                <a:solidFill>
                  <a:srgbClr val="000000">
                    <a:lumMod val="50000"/>
                    <a:lumOff val="50000"/>
                  </a:srgbClr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1408" tIns="45704" rIns="91408" bIns="45704" spcCol="0"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56" name="Active Doc Tab"/>
            <p:cNvGrpSpPr/>
            <p:nvPr/>
          </p:nvGrpSpPr>
          <p:grpSpPr>
            <a:xfrm>
              <a:off x="371258" y="1236011"/>
              <a:ext cx="1213987" cy="200055"/>
              <a:chOff x="361729" y="1226198"/>
              <a:chExt cx="1213987" cy="200055"/>
            </a:xfrm>
          </p:grpSpPr>
          <p:sp>
            <p:nvSpPr>
              <p:cNvPr id="243" name="Active Document Tab"/>
              <p:cNvSpPr/>
              <p:nvPr/>
            </p:nvSpPr>
            <p:spPr>
              <a:xfrm>
                <a:off x="361729" y="1226198"/>
                <a:ext cx="1213987" cy="200055"/>
              </a:xfrm>
              <a:prstGeom prst="rect">
                <a:avLst/>
              </a:prstGeom>
              <a:solidFill>
                <a:srgbClr val="FFFFFF">
                  <a:lumMod val="95000"/>
                </a:srgbClr>
              </a:solidFill>
              <a:ln w="19050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wrap="none" lIns="64008" tIns="18288" rIns="228600" bIns="27432" rtlCol="0" anchor="ctr">
                <a:noAutofit/>
              </a:bodyPr>
              <a:lstStyle/>
              <a:p>
                <a:r>
                  <a:rPr lang="en-US" sz="900" dirty="0" smtClean="0">
                    <a:solidFill>
                      <a:prstClr val="black"/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Item1.cs</a:t>
                </a:r>
                <a:endParaRPr lang="en-US" sz="900" dirty="0">
                  <a:solidFill>
                    <a:prstClr val="black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grpSp>
            <p:nvGrpSpPr>
              <p:cNvPr id="244" name="Close Icon"/>
              <p:cNvGrpSpPr/>
              <p:nvPr/>
            </p:nvGrpSpPr>
            <p:grpSpPr>
              <a:xfrm>
                <a:off x="1442056" y="1285874"/>
                <a:ext cx="70774" cy="76200"/>
                <a:chOff x="1442056" y="1285874"/>
                <a:chExt cx="70774" cy="76200"/>
              </a:xfrm>
            </p:grpSpPr>
            <p:cxnSp>
              <p:nvCxnSpPr>
                <p:cNvPr id="245" name="Line"/>
                <p:cNvCxnSpPr/>
                <p:nvPr/>
              </p:nvCxnSpPr>
              <p:spPr>
                <a:xfrm>
                  <a:off x="1442057" y="1285874"/>
                  <a:ext cx="70773" cy="76200"/>
                </a:xfrm>
                <a:prstGeom prst="line">
                  <a:avLst/>
                </a:prstGeom>
                <a:ln w="12700">
                  <a:noFill/>
                </a:ln>
              </p:spPr>
              <p:style>
                <a:lnRef idx="1">
                  <a:srgbClr val="4F81BD"/>
                </a:lnRef>
                <a:fillRef idx="0">
                  <a:srgbClr val="4F81BD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</p:cxnSp>
            <p:cxnSp>
              <p:nvCxnSpPr>
                <p:cNvPr id="246" name="Line"/>
                <p:cNvCxnSpPr/>
                <p:nvPr/>
              </p:nvCxnSpPr>
              <p:spPr>
                <a:xfrm flipH="1">
                  <a:off x="1442056" y="1285874"/>
                  <a:ext cx="70773" cy="76200"/>
                </a:xfrm>
                <a:prstGeom prst="line">
                  <a:avLst/>
                </a:prstGeom>
                <a:ln w="12700">
                  <a:noFill/>
                </a:ln>
              </p:spPr>
              <p:style>
                <a:lnRef idx="1">
                  <a:srgbClr val="4F81BD"/>
                </a:lnRef>
                <a:fillRef idx="0">
                  <a:srgbClr val="4F81BD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</p:cxnSp>
          </p:grpSp>
        </p:grpSp>
        <p:sp>
          <p:nvSpPr>
            <p:cNvPr id="157" name="Command Shelf"/>
            <p:cNvSpPr/>
            <p:nvPr/>
          </p:nvSpPr>
          <p:spPr>
            <a:xfrm>
              <a:off x="84112" y="628659"/>
              <a:ext cx="8984323" cy="524154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>
              <a:noFill/>
            </a:ln>
          </p:spPr>
          <p:style>
            <a:lnRef idx="2">
              <a:srgbClr val="4F81BD">
                <a:shade val="50000"/>
              </a:srgbClr>
            </a:lnRef>
            <a:fillRef idx="1001">
              <a:srgbClr val="000000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08" tIns="45704" rIns="91408" bIns="45704" spcCol="0"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158" name="Icon Command Bar"/>
            <p:cNvGrpSpPr/>
            <p:nvPr/>
          </p:nvGrpSpPr>
          <p:grpSpPr>
            <a:xfrm>
              <a:off x="227585" y="628659"/>
              <a:ext cx="7654996" cy="514628"/>
              <a:chOff x="218060" y="618846"/>
              <a:chExt cx="7654996" cy="514628"/>
            </a:xfrm>
          </p:grpSpPr>
          <p:grpSp>
            <p:nvGrpSpPr>
              <p:cNvPr id="183" name="Icon Group Expando"/>
              <p:cNvGrpSpPr/>
              <p:nvPr/>
            </p:nvGrpSpPr>
            <p:grpSpPr>
              <a:xfrm>
                <a:off x="7818192" y="781048"/>
                <a:ext cx="54864" cy="58004"/>
                <a:chOff x="7805496" y="781048"/>
                <a:chExt cx="54864" cy="58004"/>
              </a:xfrm>
            </p:grpSpPr>
            <p:sp>
              <p:nvSpPr>
                <p:cNvPr id="241" name="Dropdown Arrow"/>
                <p:cNvSpPr/>
                <p:nvPr/>
              </p:nvSpPr>
              <p:spPr>
                <a:xfrm flipV="1">
                  <a:off x="7805496" y="811620"/>
                  <a:ext cx="54864" cy="27432"/>
                </a:xfrm>
                <a:prstGeom prst="triangle">
                  <a:avLst/>
                </a:prstGeom>
                <a:solidFill>
                  <a:srgbClr val="919191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2" name="Line"/>
                <p:cNvSpPr/>
                <p:nvPr/>
              </p:nvSpPr>
              <p:spPr>
                <a:xfrm flipV="1">
                  <a:off x="7805496" y="781048"/>
                  <a:ext cx="54864" cy="9144"/>
                </a:xfrm>
                <a:prstGeom prst="rect">
                  <a:avLst/>
                </a:prstGeom>
                <a:solidFill>
                  <a:srgbClr val="919191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84" name="Icon"/>
              <p:cNvSpPr/>
              <p:nvPr/>
            </p:nvSpPr>
            <p:spPr>
              <a:xfrm>
                <a:off x="3260202" y="685800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85" name="Debug Combo"/>
              <p:cNvSpPr/>
              <p:nvPr/>
            </p:nvSpPr>
            <p:spPr>
              <a:xfrm>
                <a:off x="6336864" y="666281"/>
                <a:ext cx="1426464" cy="186205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FFFFFF">
                    <a:lumMod val="75000"/>
                  </a:srgbClr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ot="0" spcFirstLastPara="0" vertOverflow="overflow" horzOverflow="overflow" vert="horz" wrap="none" lIns="27432" tIns="27432" rIns="73152" bIns="27432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800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86" name="Dropdown Arrow"/>
              <p:cNvSpPr/>
              <p:nvPr/>
            </p:nvSpPr>
            <p:spPr>
              <a:xfrm flipV="1">
                <a:off x="7683364" y="747326"/>
                <a:ext cx="54864" cy="27432"/>
              </a:xfrm>
              <a:prstGeom prst="triangle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87" name="Icon"/>
              <p:cNvSpPr/>
              <p:nvPr/>
            </p:nvSpPr>
            <p:spPr>
              <a:xfrm>
                <a:off x="6128076" y="685800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6062544" y="676935"/>
                <a:ext cx="9144" cy="173736"/>
              </a:xfrm>
              <a:prstGeom prst="rect">
                <a:avLst/>
              </a:prstGeom>
              <a:solidFill>
                <a:srgbClr val="484848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89" name="Debug Combo"/>
              <p:cNvSpPr/>
              <p:nvPr/>
            </p:nvSpPr>
            <p:spPr>
              <a:xfrm>
                <a:off x="4581216" y="666281"/>
                <a:ext cx="1426464" cy="186205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FFFFFF">
                    <a:lumMod val="75000"/>
                  </a:srgbClr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ot="0" spcFirstLastPara="0" vertOverflow="overflow" horzOverflow="overflow" vert="horz" wrap="none" lIns="27432" tIns="27432" rIns="73152" bIns="27432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700" smtClean="0">
                    <a:solidFill>
                      <a:prstClr val="black">
                        <a:lumMod val="95000"/>
                        <a:lumOff val="5000"/>
                      </a:prstClr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Any </a:t>
                </a:r>
                <a:r>
                  <a:rPr lang="en-US" sz="700" dirty="0">
                    <a:solidFill>
                      <a:prstClr val="black">
                        <a:lumMod val="95000"/>
                        <a:lumOff val="5000"/>
                      </a:prstClr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CPU</a:t>
                </a:r>
              </a:p>
            </p:txBody>
          </p:sp>
          <p:sp>
            <p:nvSpPr>
              <p:cNvPr id="190" name="Dropdown Arrow"/>
              <p:cNvSpPr/>
              <p:nvPr/>
            </p:nvSpPr>
            <p:spPr>
              <a:xfrm flipV="1">
                <a:off x="5927716" y="747326"/>
                <a:ext cx="54864" cy="27432"/>
              </a:xfrm>
              <a:prstGeom prst="triangle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1" name="Debug Combo"/>
              <p:cNvSpPr/>
              <p:nvPr/>
            </p:nvSpPr>
            <p:spPr>
              <a:xfrm>
                <a:off x="3739968" y="666281"/>
                <a:ext cx="786384" cy="186205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FFFFFF">
                    <a:lumMod val="75000"/>
                  </a:srgbClr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ot="0" spcFirstLastPara="0" vertOverflow="overflow" horzOverflow="overflow" vert="horz" wrap="none" lIns="27432" tIns="27432" rIns="73152" bIns="27432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700" dirty="0" smtClean="0">
                    <a:solidFill>
                      <a:prstClr val="black">
                        <a:lumMod val="95000"/>
                        <a:lumOff val="5000"/>
                      </a:prstClr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Debug</a:t>
                </a:r>
                <a:endParaRPr lang="en-US" sz="700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92" name="Dropdown Arrow"/>
              <p:cNvSpPr/>
              <p:nvPr/>
            </p:nvSpPr>
            <p:spPr>
              <a:xfrm flipV="1">
                <a:off x="4443624" y="747326"/>
                <a:ext cx="54864" cy="27432"/>
              </a:xfrm>
              <a:prstGeom prst="triangle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3" name="Icon"/>
              <p:cNvSpPr/>
              <p:nvPr/>
            </p:nvSpPr>
            <p:spPr>
              <a:xfrm>
                <a:off x="3534522" y="685800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3468990" y="676935"/>
                <a:ext cx="9144" cy="173736"/>
              </a:xfrm>
              <a:prstGeom prst="rect">
                <a:avLst/>
              </a:prstGeom>
              <a:solidFill>
                <a:srgbClr val="484848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5" name="Icon"/>
              <p:cNvSpPr/>
              <p:nvPr/>
            </p:nvSpPr>
            <p:spPr>
              <a:xfrm>
                <a:off x="2954068" y="685800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6" name="Dropdown Arrow"/>
              <p:cNvSpPr/>
              <p:nvPr/>
            </p:nvSpPr>
            <p:spPr>
              <a:xfrm flipV="1">
                <a:off x="3154867" y="750087"/>
                <a:ext cx="54864" cy="27432"/>
              </a:xfrm>
              <a:prstGeom prst="triangle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7" name="Icon"/>
              <p:cNvSpPr/>
              <p:nvPr/>
            </p:nvSpPr>
            <p:spPr>
              <a:xfrm>
                <a:off x="2643172" y="685800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8" name="Dropdown Arrow"/>
              <p:cNvSpPr/>
              <p:nvPr/>
            </p:nvSpPr>
            <p:spPr>
              <a:xfrm flipV="1">
                <a:off x="2843971" y="750087"/>
                <a:ext cx="54864" cy="27432"/>
              </a:xfrm>
              <a:prstGeom prst="triangle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9" name="Icon"/>
              <p:cNvSpPr/>
              <p:nvPr/>
            </p:nvSpPr>
            <p:spPr>
              <a:xfrm>
                <a:off x="2332276" y="685800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0" name="Dropdown Arrow"/>
              <p:cNvSpPr/>
              <p:nvPr/>
            </p:nvSpPr>
            <p:spPr>
              <a:xfrm flipV="1">
                <a:off x="2533075" y="750087"/>
                <a:ext cx="54864" cy="27432"/>
              </a:xfrm>
              <a:prstGeom prst="triangle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2261783" y="676935"/>
                <a:ext cx="9144" cy="173736"/>
              </a:xfrm>
              <a:prstGeom prst="rect">
                <a:avLst/>
              </a:prstGeom>
              <a:solidFill>
                <a:srgbClr val="484848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2" name="Icon"/>
              <p:cNvSpPr/>
              <p:nvPr/>
            </p:nvSpPr>
            <p:spPr>
              <a:xfrm>
                <a:off x="2052995" y="685800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3" name="Icon"/>
              <p:cNvSpPr/>
              <p:nvPr/>
            </p:nvSpPr>
            <p:spPr>
              <a:xfrm>
                <a:off x="1842683" y="685800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4" name="Icon"/>
              <p:cNvSpPr/>
              <p:nvPr/>
            </p:nvSpPr>
            <p:spPr>
              <a:xfrm>
                <a:off x="1632371" y="685800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1569218" y="676935"/>
                <a:ext cx="9144" cy="173736"/>
              </a:xfrm>
              <a:prstGeom prst="rect">
                <a:avLst/>
              </a:prstGeom>
              <a:solidFill>
                <a:srgbClr val="484848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6" name="Icon"/>
              <p:cNvSpPr/>
              <p:nvPr/>
            </p:nvSpPr>
            <p:spPr>
              <a:xfrm>
                <a:off x="1360430" y="685800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7" name="Icon"/>
              <p:cNvSpPr/>
              <p:nvPr/>
            </p:nvSpPr>
            <p:spPr>
              <a:xfrm>
                <a:off x="1150118" y="685800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8" name="Icon"/>
              <p:cNvSpPr/>
              <p:nvPr/>
            </p:nvSpPr>
            <p:spPr>
              <a:xfrm>
                <a:off x="939806" y="685800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9" name="Icon"/>
              <p:cNvSpPr/>
              <p:nvPr/>
            </p:nvSpPr>
            <p:spPr>
              <a:xfrm>
                <a:off x="635826" y="685800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0" name="Dropdown Arrow"/>
              <p:cNvSpPr/>
              <p:nvPr/>
            </p:nvSpPr>
            <p:spPr>
              <a:xfrm flipV="1">
                <a:off x="836625" y="750087"/>
                <a:ext cx="54864" cy="27432"/>
              </a:xfrm>
              <a:prstGeom prst="triangle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1" name="Icon"/>
              <p:cNvSpPr/>
              <p:nvPr/>
            </p:nvSpPr>
            <p:spPr>
              <a:xfrm>
                <a:off x="324930" y="685800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2" name="Dropdown Arrow"/>
              <p:cNvSpPr/>
              <p:nvPr/>
            </p:nvSpPr>
            <p:spPr>
              <a:xfrm flipV="1">
                <a:off x="525729" y="750087"/>
                <a:ext cx="54864" cy="27432"/>
              </a:xfrm>
              <a:prstGeom prst="triangle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13" name="Icon Group Handle"/>
              <p:cNvGrpSpPr/>
              <p:nvPr/>
            </p:nvGrpSpPr>
            <p:grpSpPr>
              <a:xfrm>
                <a:off x="218060" y="618846"/>
                <a:ext cx="73152" cy="265176"/>
                <a:chOff x="259028" y="618846"/>
                <a:chExt cx="73152" cy="265176"/>
              </a:xfrm>
            </p:grpSpPr>
            <p:sp>
              <p:nvSpPr>
                <p:cNvPr id="236" name="Spacing"/>
                <p:cNvSpPr/>
                <p:nvPr/>
              </p:nvSpPr>
              <p:spPr>
                <a:xfrm>
                  <a:off x="259028" y="618846"/>
                  <a:ext cx="73152" cy="265176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7" name="Rectangle"/>
                <p:cNvSpPr/>
                <p:nvPr/>
              </p:nvSpPr>
              <p:spPr>
                <a:xfrm>
                  <a:off x="286080" y="810008"/>
                  <a:ext cx="18288" cy="18288"/>
                </a:xfrm>
                <a:prstGeom prst="rect">
                  <a:avLst/>
                </a:prstGeom>
                <a:solidFill>
                  <a:srgbClr val="484848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8" name="Rectangle"/>
                <p:cNvSpPr/>
                <p:nvPr/>
              </p:nvSpPr>
              <p:spPr>
                <a:xfrm>
                  <a:off x="286080" y="771532"/>
                  <a:ext cx="18288" cy="18288"/>
                </a:xfrm>
                <a:prstGeom prst="rect">
                  <a:avLst/>
                </a:prstGeom>
                <a:solidFill>
                  <a:srgbClr val="484848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9" name="Rectangle"/>
                <p:cNvSpPr/>
                <p:nvPr/>
              </p:nvSpPr>
              <p:spPr>
                <a:xfrm>
                  <a:off x="286840" y="733800"/>
                  <a:ext cx="18288" cy="18288"/>
                </a:xfrm>
                <a:prstGeom prst="rect">
                  <a:avLst/>
                </a:prstGeom>
                <a:solidFill>
                  <a:srgbClr val="484848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0" name="Rectangle"/>
                <p:cNvSpPr/>
                <p:nvPr/>
              </p:nvSpPr>
              <p:spPr>
                <a:xfrm>
                  <a:off x="286840" y="695324"/>
                  <a:ext cx="18288" cy="18288"/>
                </a:xfrm>
                <a:prstGeom prst="rect">
                  <a:avLst/>
                </a:prstGeom>
                <a:solidFill>
                  <a:srgbClr val="484848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214" name="Rectangle 213"/>
              <p:cNvSpPr/>
              <p:nvPr/>
            </p:nvSpPr>
            <p:spPr>
              <a:xfrm>
                <a:off x="1432913" y="926388"/>
                <a:ext cx="9144" cy="173736"/>
              </a:xfrm>
              <a:prstGeom prst="rect">
                <a:avLst/>
              </a:prstGeom>
              <a:solidFill>
                <a:srgbClr val="484848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5" name="Icon"/>
              <p:cNvSpPr/>
              <p:nvPr/>
            </p:nvSpPr>
            <p:spPr>
              <a:xfrm>
                <a:off x="1224125" y="935253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6" name="Icon"/>
              <p:cNvSpPr/>
              <p:nvPr/>
            </p:nvSpPr>
            <p:spPr>
              <a:xfrm>
                <a:off x="1013813" y="935253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7" name="Icon"/>
              <p:cNvSpPr/>
              <p:nvPr/>
            </p:nvSpPr>
            <p:spPr>
              <a:xfrm>
                <a:off x="803501" y="935253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740348" y="926388"/>
                <a:ext cx="9144" cy="173736"/>
              </a:xfrm>
              <a:prstGeom prst="rect">
                <a:avLst/>
              </a:prstGeom>
              <a:solidFill>
                <a:srgbClr val="484848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9" name="Icon"/>
              <p:cNvSpPr/>
              <p:nvPr/>
            </p:nvSpPr>
            <p:spPr>
              <a:xfrm>
                <a:off x="531560" y="935253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0" name="Icon"/>
              <p:cNvSpPr/>
              <p:nvPr/>
            </p:nvSpPr>
            <p:spPr>
              <a:xfrm>
                <a:off x="321248" y="935253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21" name="Icon Group Handle"/>
              <p:cNvGrpSpPr/>
              <p:nvPr/>
            </p:nvGrpSpPr>
            <p:grpSpPr>
              <a:xfrm>
                <a:off x="218060" y="884675"/>
                <a:ext cx="73152" cy="248799"/>
                <a:chOff x="259028" y="635222"/>
                <a:chExt cx="73152" cy="248799"/>
              </a:xfrm>
            </p:grpSpPr>
            <p:sp>
              <p:nvSpPr>
                <p:cNvPr id="231" name="Spacing"/>
                <p:cNvSpPr/>
                <p:nvPr/>
              </p:nvSpPr>
              <p:spPr>
                <a:xfrm>
                  <a:off x="259028" y="635222"/>
                  <a:ext cx="73152" cy="248799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2" name="Rectangle"/>
                <p:cNvSpPr/>
                <p:nvPr/>
              </p:nvSpPr>
              <p:spPr>
                <a:xfrm>
                  <a:off x="286080" y="810008"/>
                  <a:ext cx="18288" cy="18288"/>
                </a:xfrm>
                <a:prstGeom prst="rect">
                  <a:avLst/>
                </a:prstGeom>
                <a:solidFill>
                  <a:srgbClr val="484848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3" name="Rectangle"/>
                <p:cNvSpPr/>
                <p:nvPr/>
              </p:nvSpPr>
              <p:spPr>
                <a:xfrm>
                  <a:off x="286080" y="771532"/>
                  <a:ext cx="18288" cy="18288"/>
                </a:xfrm>
                <a:prstGeom prst="rect">
                  <a:avLst/>
                </a:prstGeom>
                <a:solidFill>
                  <a:srgbClr val="484848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4" name="Rectangle"/>
                <p:cNvSpPr/>
                <p:nvPr/>
              </p:nvSpPr>
              <p:spPr>
                <a:xfrm>
                  <a:off x="286840" y="733800"/>
                  <a:ext cx="18288" cy="18288"/>
                </a:xfrm>
                <a:prstGeom prst="rect">
                  <a:avLst/>
                </a:prstGeom>
                <a:solidFill>
                  <a:srgbClr val="484848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5" name="Rectangle"/>
                <p:cNvSpPr/>
                <p:nvPr/>
              </p:nvSpPr>
              <p:spPr>
                <a:xfrm>
                  <a:off x="286840" y="695324"/>
                  <a:ext cx="18288" cy="18288"/>
                </a:xfrm>
                <a:prstGeom prst="rect">
                  <a:avLst/>
                </a:prstGeom>
                <a:solidFill>
                  <a:srgbClr val="484848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222" name="Icon"/>
              <p:cNvSpPr/>
              <p:nvPr/>
            </p:nvSpPr>
            <p:spPr>
              <a:xfrm>
                <a:off x="1975547" y="935253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1912394" y="926388"/>
                <a:ext cx="9144" cy="173736"/>
              </a:xfrm>
              <a:prstGeom prst="rect">
                <a:avLst/>
              </a:prstGeom>
              <a:solidFill>
                <a:srgbClr val="484848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4" name="Icon"/>
              <p:cNvSpPr/>
              <p:nvPr/>
            </p:nvSpPr>
            <p:spPr>
              <a:xfrm>
                <a:off x="1703606" y="935253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5" name="Icon"/>
              <p:cNvSpPr/>
              <p:nvPr/>
            </p:nvSpPr>
            <p:spPr>
              <a:xfrm>
                <a:off x="1493294" y="935253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6" name="Icon"/>
              <p:cNvSpPr/>
              <p:nvPr/>
            </p:nvSpPr>
            <p:spPr>
              <a:xfrm>
                <a:off x="2260449" y="935253"/>
                <a:ext cx="152400" cy="152400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2197296" y="926388"/>
                <a:ext cx="9144" cy="173736"/>
              </a:xfrm>
              <a:prstGeom prst="rect">
                <a:avLst/>
              </a:prstGeom>
              <a:solidFill>
                <a:srgbClr val="484848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28" name="Icon Group Expando"/>
              <p:cNvGrpSpPr/>
              <p:nvPr/>
            </p:nvGrpSpPr>
            <p:grpSpPr>
              <a:xfrm>
                <a:off x="2469237" y="1030500"/>
                <a:ext cx="54864" cy="58004"/>
                <a:chOff x="7805496" y="781048"/>
                <a:chExt cx="54864" cy="58004"/>
              </a:xfrm>
            </p:grpSpPr>
            <p:sp>
              <p:nvSpPr>
                <p:cNvPr id="229" name="Dropdown Arrow"/>
                <p:cNvSpPr/>
                <p:nvPr/>
              </p:nvSpPr>
              <p:spPr>
                <a:xfrm flipV="1">
                  <a:off x="7805496" y="811620"/>
                  <a:ext cx="54864" cy="27432"/>
                </a:xfrm>
                <a:prstGeom prst="triangle">
                  <a:avLst/>
                </a:prstGeom>
                <a:solidFill>
                  <a:srgbClr val="919191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0" name="Line"/>
                <p:cNvSpPr/>
                <p:nvPr/>
              </p:nvSpPr>
              <p:spPr>
                <a:xfrm flipV="1">
                  <a:off x="7805496" y="781048"/>
                  <a:ext cx="54864" cy="9144"/>
                </a:xfrm>
                <a:prstGeom prst="rect">
                  <a:avLst/>
                </a:prstGeom>
                <a:solidFill>
                  <a:srgbClr val="919191"/>
                </a:solidFill>
                <a:ln w="3175">
                  <a:noFill/>
                </a:ln>
              </p:spPr>
              <p:style>
                <a:lnRef idx="2">
                  <a:srgbClr val="4F81BD">
                    <a:shade val="50000"/>
                  </a:srgbClr>
                </a:lnRef>
                <a:fillRef idx="1001">
                  <a:srgbClr val="000000"/>
                </a:fillRef>
                <a:effectRef idx="0">
                  <a:srgbClr val="4F81BD"/>
                </a:effectRef>
                <a:fontRef idx="minor">
                  <a:srgbClr val="000000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159" name="Menu Bar"/>
            <p:cNvSpPr/>
            <p:nvPr/>
          </p:nvSpPr>
          <p:spPr>
            <a:xfrm>
              <a:off x="154136" y="372835"/>
              <a:ext cx="6573227" cy="288515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rgbClr val="4F81BD">
                <a:shade val="50000"/>
              </a:srgbClr>
            </a:lnRef>
            <a:fillRef idx="1001">
              <a:srgbClr val="000000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none" lIns="82266" tIns="45704" rIns="73126" bIns="45704" spcCol="0" rtlCol="0" anchor="ctr">
              <a:spAutoFit/>
            </a:bodyPr>
            <a:lstStyle/>
            <a:p>
              <a:r>
                <a:rPr lang="en-US" sz="900" spc="30" dirty="0" smtClean="0">
                  <a:solidFill>
                    <a:prstClr val="black">
                      <a:lumMod val="95000"/>
                      <a:lumOff val="5000"/>
                    </a:prst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File    Edit    View    Build    Debug    Team    Data    Tools    Test    Analyze    Windows    Help</a:t>
              </a:r>
              <a:endParaRPr lang="en-US" sz="900" spc="30" dirty="0">
                <a:solidFill>
                  <a:prstClr val="black">
                    <a:lumMod val="95000"/>
                    <a:lumOff val="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grpSp>
          <p:nvGrpSpPr>
            <p:cNvPr id="160" name="Group 159"/>
            <p:cNvGrpSpPr/>
            <p:nvPr>
              <p:custDataLst>
                <p:custData r:id="rId2"/>
              </p:custDataLst>
            </p:nvPr>
          </p:nvGrpSpPr>
          <p:grpSpPr>
            <a:xfrm>
              <a:off x="6246352" y="1856778"/>
              <a:ext cx="2745251" cy="4412643"/>
              <a:chOff x="3880709" y="2449673"/>
              <a:chExt cx="1672365" cy="2227102"/>
            </a:xfrm>
          </p:grpSpPr>
          <p:sp>
            <p:nvSpPr>
              <p:cNvPr id="161" name="Container"/>
              <p:cNvSpPr>
                <a:spLocks/>
              </p:cNvSpPr>
              <p:nvPr/>
            </p:nvSpPr>
            <p:spPr>
              <a:xfrm>
                <a:off x="3880709" y="2449673"/>
                <a:ext cx="1672365" cy="2227102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solidFill>
                  <a:srgbClr val="FFFFFF">
                    <a:lumMod val="50000"/>
                  </a:srgb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grpSp>
            <p:nvGrpSpPr>
              <p:cNvPr id="162" name="Group 161"/>
              <p:cNvGrpSpPr/>
              <p:nvPr/>
            </p:nvGrpSpPr>
            <p:grpSpPr>
              <a:xfrm>
                <a:off x="3935676" y="2493865"/>
                <a:ext cx="474845" cy="94731"/>
                <a:chOff x="1896307" y="4336874"/>
                <a:chExt cx="474845" cy="94731"/>
              </a:xfrm>
            </p:grpSpPr>
            <p:sp>
              <p:nvSpPr>
                <p:cNvPr id="181" name="Text1"/>
                <p:cNvSpPr txBox="1">
                  <a:spLocks/>
                </p:cNvSpPr>
                <p:nvPr/>
              </p:nvSpPr>
              <p:spPr>
                <a:xfrm>
                  <a:off x="2014946" y="4338373"/>
                  <a:ext cx="356206" cy="87382"/>
                </a:xfrm>
                <a:prstGeom prst="rect">
                  <a:avLst/>
                </a:prstGeom>
                <a:noFill/>
              </p:spPr>
              <p:txBody>
                <a:bodyPr wrap="none" tIns="0" rIns="182880" bIns="0" rtlCol="0">
                  <a:spAutoFit/>
                </a:bodyPr>
                <a:lstStyle/>
                <a:p>
                  <a:r>
                    <a:rPr lang="en-US" sz="900" dirty="0" smtClean="0">
                      <a:latin typeface="Segoe UI" pitchFamily="34" charset="0"/>
                      <a:ea typeface="Segoe UI" pitchFamily="34" charset="0"/>
                      <a:cs typeface="Segoe UI" pitchFamily="34" charset="0"/>
                    </a:rPr>
                    <a:t>text</a:t>
                  </a:r>
                  <a:endParaRPr lang="en-US" sz="900" dirty="0">
                    <a:latin typeface="Segoe UI" pitchFamily="34" charset="0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82" name="Icon1"/>
                <p:cNvSpPr>
                  <a:spLocks/>
                </p:cNvSpPr>
                <p:nvPr/>
              </p:nvSpPr>
              <p:spPr>
                <a:xfrm>
                  <a:off x="1896307" y="4336874"/>
                  <a:ext cx="114340" cy="94731"/>
                </a:xfrm>
                <a:prstGeom prst="rect">
                  <a:avLst/>
                </a:prstGeom>
                <a:solidFill>
                  <a:srgbClr val="FFFFFF">
                    <a:lumMod val="85000"/>
                  </a:srgbClr>
                </a:solidFill>
                <a:ln w="3175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3" name="Group 162"/>
              <p:cNvGrpSpPr/>
              <p:nvPr/>
            </p:nvGrpSpPr>
            <p:grpSpPr>
              <a:xfrm>
                <a:off x="4050015" y="2615600"/>
                <a:ext cx="474845" cy="94731"/>
                <a:chOff x="1822953" y="4217409"/>
                <a:chExt cx="474845" cy="94731"/>
              </a:xfrm>
            </p:grpSpPr>
            <p:sp>
              <p:nvSpPr>
                <p:cNvPr id="179" name="Text2"/>
                <p:cNvSpPr txBox="1">
                  <a:spLocks/>
                </p:cNvSpPr>
                <p:nvPr/>
              </p:nvSpPr>
              <p:spPr>
                <a:xfrm>
                  <a:off x="1941592" y="4218909"/>
                  <a:ext cx="356206" cy="87381"/>
                </a:xfrm>
                <a:prstGeom prst="rect">
                  <a:avLst/>
                </a:prstGeom>
                <a:noFill/>
              </p:spPr>
              <p:txBody>
                <a:bodyPr wrap="none" tIns="0" rIns="182880" bIns="0" rtlCol="0">
                  <a:spAutoFit/>
                </a:bodyPr>
                <a:lstStyle/>
                <a:p>
                  <a:r>
                    <a:rPr lang="en-US" sz="900" dirty="0" smtClean="0">
                      <a:latin typeface="Segoe UI" pitchFamily="34" charset="0"/>
                      <a:ea typeface="Segoe UI" pitchFamily="34" charset="0"/>
                      <a:cs typeface="Segoe UI" pitchFamily="34" charset="0"/>
                    </a:rPr>
                    <a:t>text</a:t>
                  </a:r>
                  <a:endParaRPr lang="en-US" sz="900" dirty="0">
                    <a:latin typeface="Segoe UI" pitchFamily="34" charset="0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80" name="Icon2"/>
                <p:cNvSpPr>
                  <a:spLocks/>
                </p:cNvSpPr>
                <p:nvPr/>
              </p:nvSpPr>
              <p:spPr>
                <a:xfrm>
                  <a:off x="1822953" y="4217409"/>
                  <a:ext cx="114340" cy="94731"/>
                </a:xfrm>
                <a:prstGeom prst="rect">
                  <a:avLst/>
                </a:prstGeom>
                <a:solidFill>
                  <a:srgbClr val="FFFFFF">
                    <a:lumMod val="85000"/>
                  </a:srgbClr>
                </a:solidFill>
                <a:ln w="3175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4" name="Group 163"/>
              <p:cNvGrpSpPr/>
              <p:nvPr/>
            </p:nvGrpSpPr>
            <p:grpSpPr>
              <a:xfrm>
                <a:off x="4168653" y="2739855"/>
                <a:ext cx="474845" cy="94731"/>
                <a:chOff x="1746842" y="4095474"/>
                <a:chExt cx="474845" cy="94731"/>
              </a:xfrm>
            </p:grpSpPr>
            <p:sp>
              <p:nvSpPr>
                <p:cNvPr id="177" name="Text3"/>
                <p:cNvSpPr txBox="1">
                  <a:spLocks/>
                </p:cNvSpPr>
                <p:nvPr/>
              </p:nvSpPr>
              <p:spPr>
                <a:xfrm>
                  <a:off x="1865481" y="4096973"/>
                  <a:ext cx="356206" cy="87382"/>
                </a:xfrm>
                <a:prstGeom prst="rect">
                  <a:avLst/>
                </a:prstGeom>
                <a:noFill/>
              </p:spPr>
              <p:txBody>
                <a:bodyPr wrap="none" tIns="0" rIns="182880" bIns="0" rtlCol="0">
                  <a:spAutoFit/>
                </a:bodyPr>
                <a:lstStyle/>
                <a:p>
                  <a:r>
                    <a:rPr lang="en-US" sz="900" dirty="0" smtClean="0">
                      <a:latin typeface="Segoe UI" pitchFamily="34" charset="0"/>
                      <a:ea typeface="Segoe UI" pitchFamily="34" charset="0"/>
                      <a:cs typeface="Segoe UI" pitchFamily="34" charset="0"/>
                    </a:rPr>
                    <a:t>text</a:t>
                  </a:r>
                  <a:endParaRPr lang="en-US" sz="900" dirty="0">
                    <a:latin typeface="Segoe UI" pitchFamily="34" charset="0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78" name="Icon3"/>
                <p:cNvSpPr>
                  <a:spLocks/>
                </p:cNvSpPr>
                <p:nvPr/>
              </p:nvSpPr>
              <p:spPr>
                <a:xfrm>
                  <a:off x="1746842" y="4095474"/>
                  <a:ext cx="114340" cy="94731"/>
                </a:xfrm>
                <a:prstGeom prst="rect">
                  <a:avLst/>
                </a:prstGeom>
                <a:solidFill>
                  <a:srgbClr val="FFFFFF">
                    <a:lumMod val="85000"/>
                  </a:srgbClr>
                </a:solidFill>
                <a:ln w="3175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5" name="Group 164"/>
              <p:cNvGrpSpPr/>
              <p:nvPr/>
            </p:nvGrpSpPr>
            <p:grpSpPr>
              <a:xfrm>
                <a:off x="4168653" y="2864109"/>
                <a:ext cx="474845" cy="94731"/>
                <a:chOff x="1746842" y="3973538"/>
                <a:chExt cx="474845" cy="94731"/>
              </a:xfrm>
            </p:grpSpPr>
            <p:sp>
              <p:nvSpPr>
                <p:cNvPr id="175" name="Text4"/>
                <p:cNvSpPr txBox="1">
                  <a:spLocks/>
                </p:cNvSpPr>
                <p:nvPr/>
              </p:nvSpPr>
              <p:spPr>
                <a:xfrm>
                  <a:off x="1865481" y="3975038"/>
                  <a:ext cx="356206" cy="87381"/>
                </a:xfrm>
                <a:prstGeom prst="rect">
                  <a:avLst/>
                </a:prstGeom>
                <a:noFill/>
              </p:spPr>
              <p:txBody>
                <a:bodyPr wrap="none" tIns="0" rIns="182880" bIns="0" rtlCol="0">
                  <a:spAutoFit/>
                </a:bodyPr>
                <a:lstStyle/>
                <a:p>
                  <a:r>
                    <a:rPr lang="en-US" sz="900" dirty="0" smtClean="0">
                      <a:latin typeface="Segoe UI" pitchFamily="34" charset="0"/>
                      <a:ea typeface="Segoe UI" pitchFamily="34" charset="0"/>
                      <a:cs typeface="Segoe UI" pitchFamily="34" charset="0"/>
                    </a:rPr>
                    <a:t>text</a:t>
                  </a:r>
                  <a:endParaRPr lang="en-US" sz="900" dirty="0">
                    <a:latin typeface="Segoe UI" pitchFamily="34" charset="0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76" name="Icon4"/>
                <p:cNvSpPr>
                  <a:spLocks/>
                </p:cNvSpPr>
                <p:nvPr/>
              </p:nvSpPr>
              <p:spPr>
                <a:xfrm>
                  <a:off x="1746842" y="3973538"/>
                  <a:ext cx="114340" cy="94731"/>
                </a:xfrm>
                <a:prstGeom prst="rect">
                  <a:avLst/>
                </a:prstGeom>
                <a:solidFill>
                  <a:srgbClr val="FFFFFF">
                    <a:lumMod val="85000"/>
                  </a:srgbClr>
                </a:solidFill>
                <a:ln w="3175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6" name="Group 165"/>
              <p:cNvGrpSpPr/>
              <p:nvPr/>
            </p:nvGrpSpPr>
            <p:grpSpPr>
              <a:xfrm>
                <a:off x="4168653" y="2988364"/>
                <a:ext cx="474845" cy="94731"/>
                <a:chOff x="1746842" y="3851603"/>
                <a:chExt cx="474845" cy="94731"/>
              </a:xfrm>
            </p:grpSpPr>
            <p:sp>
              <p:nvSpPr>
                <p:cNvPr id="173" name="Text5"/>
                <p:cNvSpPr txBox="1">
                  <a:spLocks/>
                </p:cNvSpPr>
                <p:nvPr/>
              </p:nvSpPr>
              <p:spPr>
                <a:xfrm>
                  <a:off x="1865481" y="3853102"/>
                  <a:ext cx="356206" cy="87382"/>
                </a:xfrm>
                <a:prstGeom prst="rect">
                  <a:avLst/>
                </a:prstGeom>
                <a:noFill/>
              </p:spPr>
              <p:txBody>
                <a:bodyPr wrap="none" tIns="0" rIns="182880" bIns="0" rtlCol="0">
                  <a:spAutoFit/>
                </a:bodyPr>
                <a:lstStyle/>
                <a:p>
                  <a:r>
                    <a:rPr lang="en-US" sz="900" dirty="0" smtClean="0">
                      <a:latin typeface="Segoe UI" pitchFamily="34" charset="0"/>
                      <a:ea typeface="Segoe UI" pitchFamily="34" charset="0"/>
                      <a:cs typeface="Segoe UI" pitchFamily="34" charset="0"/>
                    </a:rPr>
                    <a:t>text</a:t>
                  </a:r>
                  <a:endParaRPr lang="en-US" sz="900" dirty="0">
                    <a:latin typeface="Segoe UI" pitchFamily="34" charset="0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74" name="Icon5"/>
                <p:cNvSpPr>
                  <a:spLocks/>
                </p:cNvSpPr>
                <p:nvPr/>
              </p:nvSpPr>
              <p:spPr>
                <a:xfrm>
                  <a:off x="1746842" y="3851603"/>
                  <a:ext cx="114340" cy="94731"/>
                </a:xfrm>
                <a:prstGeom prst="rect">
                  <a:avLst/>
                </a:prstGeom>
                <a:solidFill>
                  <a:srgbClr val="FFFFFF">
                    <a:lumMod val="85000"/>
                  </a:srgbClr>
                </a:solidFill>
                <a:ln w="3175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7" name="Group 166"/>
              <p:cNvGrpSpPr/>
              <p:nvPr/>
            </p:nvGrpSpPr>
            <p:grpSpPr>
              <a:xfrm>
                <a:off x="3935676" y="3112618"/>
                <a:ext cx="474845" cy="94731"/>
                <a:chOff x="1896307" y="3729667"/>
                <a:chExt cx="474845" cy="94731"/>
              </a:xfrm>
            </p:grpSpPr>
            <p:sp>
              <p:nvSpPr>
                <p:cNvPr id="171" name="Text6"/>
                <p:cNvSpPr txBox="1">
                  <a:spLocks/>
                </p:cNvSpPr>
                <p:nvPr/>
              </p:nvSpPr>
              <p:spPr>
                <a:xfrm>
                  <a:off x="2014946" y="3731167"/>
                  <a:ext cx="356206" cy="87381"/>
                </a:xfrm>
                <a:prstGeom prst="rect">
                  <a:avLst/>
                </a:prstGeom>
                <a:noFill/>
              </p:spPr>
              <p:txBody>
                <a:bodyPr wrap="none" tIns="0" rIns="182880" bIns="0" rtlCol="0">
                  <a:spAutoFit/>
                </a:bodyPr>
                <a:lstStyle/>
                <a:p>
                  <a:r>
                    <a:rPr lang="en-US" sz="900" dirty="0" smtClean="0">
                      <a:latin typeface="Segoe UI" pitchFamily="34" charset="0"/>
                      <a:ea typeface="Segoe UI" pitchFamily="34" charset="0"/>
                      <a:cs typeface="Segoe UI" pitchFamily="34" charset="0"/>
                    </a:rPr>
                    <a:t>text</a:t>
                  </a:r>
                  <a:endParaRPr lang="en-US" sz="900" dirty="0">
                    <a:latin typeface="Segoe UI" pitchFamily="34" charset="0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72" name="Icon6"/>
                <p:cNvSpPr>
                  <a:spLocks/>
                </p:cNvSpPr>
                <p:nvPr/>
              </p:nvSpPr>
              <p:spPr>
                <a:xfrm>
                  <a:off x="1896307" y="3729667"/>
                  <a:ext cx="114340" cy="94731"/>
                </a:xfrm>
                <a:prstGeom prst="rect">
                  <a:avLst/>
                </a:prstGeom>
                <a:solidFill>
                  <a:srgbClr val="FFFFFF">
                    <a:lumMod val="85000"/>
                  </a:srgbClr>
                </a:solidFill>
                <a:ln w="3175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8" name="Group 167"/>
              <p:cNvGrpSpPr/>
              <p:nvPr/>
            </p:nvGrpSpPr>
            <p:grpSpPr>
              <a:xfrm>
                <a:off x="3935676" y="3236872"/>
                <a:ext cx="474845" cy="94731"/>
                <a:chOff x="1896307" y="3607731"/>
                <a:chExt cx="474845" cy="94731"/>
              </a:xfrm>
            </p:grpSpPr>
            <p:sp>
              <p:nvSpPr>
                <p:cNvPr id="169" name="Text7"/>
                <p:cNvSpPr txBox="1">
                  <a:spLocks/>
                </p:cNvSpPr>
                <p:nvPr/>
              </p:nvSpPr>
              <p:spPr>
                <a:xfrm>
                  <a:off x="2014946" y="3609231"/>
                  <a:ext cx="356206" cy="87381"/>
                </a:xfrm>
                <a:prstGeom prst="rect">
                  <a:avLst/>
                </a:prstGeom>
                <a:noFill/>
              </p:spPr>
              <p:txBody>
                <a:bodyPr wrap="none" tIns="0" rIns="182880" bIns="0" rtlCol="0">
                  <a:spAutoFit/>
                </a:bodyPr>
                <a:lstStyle/>
                <a:p>
                  <a:r>
                    <a:rPr lang="en-US" sz="900" dirty="0" smtClean="0">
                      <a:latin typeface="Segoe UI" pitchFamily="34" charset="0"/>
                      <a:ea typeface="Segoe UI" pitchFamily="34" charset="0"/>
                      <a:cs typeface="Segoe UI" pitchFamily="34" charset="0"/>
                    </a:rPr>
                    <a:t>text</a:t>
                  </a:r>
                  <a:endParaRPr lang="en-US" sz="900" dirty="0">
                    <a:latin typeface="Segoe UI" pitchFamily="34" charset="0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70" name="Icon7"/>
                <p:cNvSpPr>
                  <a:spLocks/>
                </p:cNvSpPr>
                <p:nvPr/>
              </p:nvSpPr>
              <p:spPr>
                <a:xfrm>
                  <a:off x="1896307" y="3607731"/>
                  <a:ext cx="114340" cy="94731"/>
                </a:xfrm>
                <a:prstGeom prst="rect">
                  <a:avLst/>
                </a:prstGeom>
                <a:solidFill>
                  <a:srgbClr val="FFFFFF">
                    <a:lumMod val="85000"/>
                  </a:srgbClr>
                </a:solidFill>
                <a:ln w="3175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</p:grpSp>
        </p:grpSp>
      </p:grpSp>
      <p:pic>
        <p:nvPicPr>
          <p:cNvPr id="280" name="Picture 279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319" y="3692364"/>
            <a:ext cx="2702198" cy="2598170"/>
          </a:xfrm>
          <a:prstGeom prst="rect">
            <a:avLst/>
          </a:prstGeom>
        </p:spPr>
      </p:pic>
      <p:sp>
        <p:nvSpPr>
          <p:cNvPr id="278" name="TextBox 277"/>
          <p:cNvSpPr txBox="1"/>
          <p:nvPr/>
        </p:nvSpPr>
        <p:spPr>
          <a:xfrm>
            <a:off x="1787294" y="2557729"/>
            <a:ext cx="34603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i="1" smtClean="0">
                <a:latin typeface="Consolas" pitchFamily="49" charset="0"/>
                <a:cs typeface="Consolas" pitchFamily="49" charset="0"/>
              </a:rPr>
              <a:t>demotime</a:t>
            </a:r>
            <a:endParaRPr lang="cs-CZ" sz="5400" i="1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950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Odkazy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http://www.netmf.com/</a:t>
            </a:r>
          </a:p>
          <a:p>
            <a:r>
              <a:rPr lang="en-GB" smtClean="0"/>
              <a:t>http://netmf.codeplex.com/</a:t>
            </a:r>
          </a:p>
          <a:p>
            <a:endParaRPr lang="en-GB"/>
          </a:p>
          <a:p>
            <a:r>
              <a:rPr lang="en-GB" smtClean="0"/>
              <a:t>http://www.netmf.com/gadgeteer</a:t>
            </a:r>
          </a:p>
          <a:p>
            <a:r>
              <a:rPr lang="en-GB" smtClean="0"/>
              <a:t>http://gadgeteer.codeplex.com/</a:t>
            </a:r>
          </a:p>
          <a:p>
            <a:endParaRPr lang="en-GB"/>
          </a:p>
          <a:p>
            <a:r>
              <a:rPr lang="en-GB" smtClean="0"/>
              <a:t>http://www.microframework.cz/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4259830"/>
            <a:ext cx="2702198" cy="259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877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Architektura</a:t>
            </a:r>
            <a:endParaRPr lang="cs-CZ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4010419"/>
            <a:ext cx="6264188" cy="0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539491" y="3298098"/>
            <a:ext cx="89928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cs-CZ" i="1" dirty="0" smtClean="0"/>
              <a:t>Microsoft</a:t>
            </a:r>
            <a:endParaRPr lang="cs-CZ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812354" y="5664928"/>
            <a:ext cx="168783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cs-CZ" i="1" dirty="0" smtClean="0"/>
              <a:t>výrobce hardware</a:t>
            </a:r>
            <a:endParaRPr lang="cs-CZ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816007" y="3575097"/>
            <a:ext cx="34624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cs-CZ" dirty="0" smtClean="0"/>
              <a:t>CLR</a:t>
            </a:r>
            <a:endParaRPr lang="cs-CZ" dirty="0"/>
          </a:p>
        </p:txBody>
      </p:sp>
      <p:sp>
        <p:nvSpPr>
          <p:cNvPr id="8" name="TextBox 7"/>
          <p:cNvSpPr txBox="1"/>
          <p:nvPr/>
        </p:nvSpPr>
        <p:spPr>
          <a:xfrm>
            <a:off x="7230257" y="5941927"/>
            <a:ext cx="8520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cs-CZ" dirty="0" smtClean="0"/>
              <a:t>firmware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7986632" y="1184467"/>
            <a:ext cx="67871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cs-CZ" i="1" dirty="0" smtClean="0"/>
              <a:t>vývojář</a:t>
            </a:r>
            <a:endParaRPr lang="cs-CZ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7944860" y="1461466"/>
            <a:ext cx="76226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cs-CZ" dirty="0" smtClean="0"/>
              <a:t>aplikace</a:t>
            </a:r>
            <a:endParaRPr lang="cs-CZ" dirty="0"/>
          </a:p>
        </p:txBody>
      </p:sp>
      <p:sp>
        <p:nvSpPr>
          <p:cNvPr id="11" name="Rounded Rectangle 10"/>
          <p:cNvSpPr/>
          <p:nvPr/>
        </p:nvSpPr>
        <p:spPr>
          <a:xfrm>
            <a:off x="179512" y="2760254"/>
            <a:ext cx="5857916" cy="78581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 smtClean="0"/>
              <a:t>Libraries</a:t>
            </a:r>
            <a:endParaRPr lang="cs-CZ" dirty="0"/>
          </a:p>
        </p:txBody>
      </p:sp>
      <p:sp>
        <p:nvSpPr>
          <p:cNvPr id="12" name="Rounded Rectangle 11"/>
          <p:cNvSpPr/>
          <p:nvPr/>
        </p:nvSpPr>
        <p:spPr>
          <a:xfrm>
            <a:off x="1465396" y="2903130"/>
            <a:ext cx="1000132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Threading</a:t>
            </a:r>
            <a:endParaRPr lang="cs-CZ" sz="1400" dirty="0"/>
          </a:p>
        </p:txBody>
      </p:sp>
      <p:sp>
        <p:nvSpPr>
          <p:cNvPr id="13" name="Rounded Rectangle 12"/>
          <p:cNvSpPr/>
          <p:nvPr/>
        </p:nvSpPr>
        <p:spPr>
          <a:xfrm>
            <a:off x="2608404" y="2903130"/>
            <a:ext cx="1000132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cs-CZ" sz="1400" dirty="0" smtClean="0"/>
              <a:t>Collections</a:t>
            </a:r>
            <a:endParaRPr lang="cs-CZ" sz="1400" dirty="0"/>
          </a:p>
        </p:txBody>
      </p:sp>
      <p:sp>
        <p:nvSpPr>
          <p:cNvPr id="14" name="Rounded Rectangle 13"/>
          <p:cNvSpPr/>
          <p:nvPr/>
        </p:nvSpPr>
        <p:spPr>
          <a:xfrm>
            <a:off x="3751412" y="2903130"/>
            <a:ext cx="1000132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Sockets</a:t>
            </a:r>
            <a:endParaRPr lang="cs-CZ" sz="1400" dirty="0"/>
          </a:p>
        </p:txBody>
      </p:sp>
      <p:sp>
        <p:nvSpPr>
          <p:cNvPr id="15" name="Rounded Rectangle 14"/>
          <p:cNvSpPr/>
          <p:nvPr/>
        </p:nvSpPr>
        <p:spPr>
          <a:xfrm>
            <a:off x="4894420" y="2903130"/>
            <a:ext cx="1000132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...</a:t>
            </a:r>
            <a:endParaRPr lang="cs-CZ" sz="1400" dirty="0"/>
          </a:p>
        </p:txBody>
      </p:sp>
      <p:sp>
        <p:nvSpPr>
          <p:cNvPr id="16" name="Rounded Rectangle 15"/>
          <p:cNvSpPr/>
          <p:nvPr/>
        </p:nvSpPr>
        <p:spPr>
          <a:xfrm>
            <a:off x="179512" y="3617510"/>
            <a:ext cx="5857916" cy="78581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 smtClean="0"/>
              <a:t>CLR</a:t>
            </a:r>
            <a:endParaRPr lang="cs-CZ" dirty="0"/>
          </a:p>
        </p:txBody>
      </p:sp>
      <p:sp>
        <p:nvSpPr>
          <p:cNvPr id="17" name="Rounded Rectangle 16"/>
          <p:cNvSpPr/>
          <p:nvPr/>
        </p:nvSpPr>
        <p:spPr>
          <a:xfrm>
            <a:off x="1465396" y="3760386"/>
            <a:ext cx="1000132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Execution Engine</a:t>
            </a:r>
            <a:endParaRPr lang="cs-CZ" sz="1400" dirty="0"/>
          </a:p>
        </p:txBody>
      </p:sp>
      <p:sp>
        <p:nvSpPr>
          <p:cNvPr id="18" name="Rounded Rectangle 17"/>
          <p:cNvSpPr/>
          <p:nvPr/>
        </p:nvSpPr>
        <p:spPr>
          <a:xfrm>
            <a:off x="2608404" y="3760386"/>
            <a:ext cx="1000132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Type System</a:t>
            </a:r>
            <a:endParaRPr lang="cs-CZ" sz="1400" dirty="0"/>
          </a:p>
        </p:txBody>
      </p:sp>
      <p:sp>
        <p:nvSpPr>
          <p:cNvPr id="19" name="Rounded Rectangle 18"/>
          <p:cNvSpPr/>
          <p:nvPr/>
        </p:nvSpPr>
        <p:spPr>
          <a:xfrm>
            <a:off x="3751412" y="3760386"/>
            <a:ext cx="1000132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Garbage Collector</a:t>
            </a:r>
            <a:endParaRPr lang="cs-CZ" sz="1400" dirty="0"/>
          </a:p>
        </p:txBody>
      </p:sp>
      <p:sp>
        <p:nvSpPr>
          <p:cNvPr id="20" name="Rounded Rectangle 19"/>
          <p:cNvSpPr/>
          <p:nvPr/>
        </p:nvSpPr>
        <p:spPr>
          <a:xfrm>
            <a:off x="4894420" y="3760386"/>
            <a:ext cx="1000132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Interop</a:t>
            </a:r>
            <a:endParaRPr lang="cs-CZ" dirty="0"/>
          </a:p>
        </p:txBody>
      </p:sp>
      <p:sp>
        <p:nvSpPr>
          <p:cNvPr id="21" name="Rounded Rectangle 20"/>
          <p:cNvSpPr/>
          <p:nvPr/>
        </p:nvSpPr>
        <p:spPr>
          <a:xfrm>
            <a:off x="179512" y="4474766"/>
            <a:ext cx="5857916" cy="78581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 smtClean="0"/>
              <a:t>PAL</a:t>
            </a:r>
            <a:endParaRPr lang="cs-CZ" dirty="0"/>
          </a:p>
        </p:txBody>
      </p:sp>
      <p:sp>
        <p:nvSpPr>
          <p:cNvPr id="22" name="Rounded Rectangle 21"/>
          <p:cNvSpPr/>
          <p:nvPr/>
        </p:nvSpPr>
        <p:spPr>
          <a:xfrm>
            <a:off x="2036900" y="4617642"/>
            <a:ext cx="1000132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Timers</a:t>
            </a:r>
            <a:endParaRPr lang="cs-CZ" dirty="0"/>
          </a:p>
        </p:txBody>
      </p:sp>
      <p:sp>
        <p:nvSpPr>
          <p:cNvPr id="23" name="Rounded Rectangle 22"/>
          <p:cNvSpPr/>
          <p:nvPr/>
        </p:nvSpPr>
        <p:spPr>
          <a:xfrm>
            <a:off x="3179908" y="4617642"/>
            <a:ext cx="1000132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RAM</a:t>
            </a:r>
            <a:endParaRPr lang="cs-CZ" dirty="0"/>
          </a:p>
        </p:txBody>
      </p:sp>
      <p:sp>
        <p:nvSpPr>
          <p:cNvPr id="24" name="Rounded Rectangle 23"/>
          <p:cNvSpPr/>
          <p:nvPr/>
        </p:nvSpPr>
        <p:spPr>
          <a:xfrm>
            <a:off x="4322916" y="4617642"/>
            <a:ext cx="1000132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I/O</a:t>
            </a:r>
            <a:endParaRPr lang="cs-CZ" dirty="0"/>
          </a:p>
        </p:txBody>
      </p:sp>
      <p:sp>
        <p:nvSpPr>
          <p:cNvPr id="25" name="Rounded Rectangle 24"/>
          <p:cNvSpPr/>
          <p:nvPr/>
        </p:nvSpPr>
        <p:spPr>
          <a:xfrm>
            <a:off x="179512" y="1298606"/>
            <a:ext cx="5857916" cy="428628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User Application &amp; Libraries</a:t>
            </a:r>
            <a:endParaRPr lang="cs-CZ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50950" y="1833562"/>
            <a:ext cx="5715040" cy="1588"/>
          </a:xfrm>
          <a:prstGeom prst="line">
            <a:avLst/>
          </a:prstGeom>
          <a:ln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9512" y="5332022"/>
            <a:ext cx="5857916" cy="785818"/>
            <a:chOff x="357158" y="4572008"/>
            <a:chExt cx="5857916" cy="785818"/>
          </a:xfrm>
        </p:grpSpPr>
        <p:sp>
          <p:nvSpPr>
            <p:cNvPr id="28" name="Round Same Side Corner Rectangle 27"/>
            <p:cNvSpPr/>
            <p:nvPr/>
          </p:nvSpPr>
          <p:spPr>
            <a:xfrm>
              <a:off x="357158" y="4572008"/>
              <a:ext cx="2143140" cy="785818"/>
            </a:xfrm>
            <a:prstGeom prst="round2Same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cs-CZ" dirty="0" smtClean="0"/>
                <a:t>HAL</a:t>
              </a:r>
              <a:endParaRPr lang="cs-CZ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1285852" y="4714884"/>
              <a:ext cx="1071570" cy="50006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Drivers</a:t>
              </a:r>
              <a:endParaRPr lang="cs-CZ" dirty="0"/>
            </a:p>
          </p:txBody>
        </p:sp>
        <p:sp>
          <p:nvSpPr>
            <p:cNvPr id="30" name="Round Same Side Corner Rectangle 29"/>
            <p:cNvSpPr/>
            <p:nvPr/>
          </p:nvSpPr>
          <p:spPr>
            <a:xfrm>
              <a:off x="4071934" y="4572008"/>
              <a:ext cx="2143140" cy="785818"/>
            </a:xfrm>
            <a:prstGeom prst="round2Same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cs-CZ" dirty="0" smtClean="0"/>
                <a:t>OS</a:t>
              </a:r>
              <a:endParaRPr lang="cs-CZ" dirty="0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4214810" y="4714884"/>
              <a:ext cx="1071570" cy="50006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Facilites</a:t>
              </a:r>
              <a:endParaRPr lang="cs-CZ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28926" y="4786322"/>
              <a:ext cx="636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i="1" dirty="0" smtClean="0"/>
                <a:t>nebo</a:t>
              </a:r>
              <a:endParaRPr lang="cs-CZ" i="1" dirty="0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179512" y="6189278"/>
            <a:ext cx="5857916" cy="42862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Hardware</a:t>
            </a:r>
            <a:endParaRPr lang="cs-CZ" dirty="0"/>
          </a:p>
        </p:txBody>
      </p:sp>
      <p:sp>
        <p:nvSpPr>
          <p:cNvPr id="34" name="Rounded Rectangle 33"/>
          <p:cNvSpPr/>
          <p:nvPr/>
        </p:nvSpPr>
        <p:spPr>
          <a:xfrm>
            <a:off x="179512" y="1906583"/>
            <a:ext cx="5857916" cy="78581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 smtClean="0"/>
              <a:t>Services</a:t>
            </a:r>
            <a:endParaRPr lang="cs-CZ" dirty="0"/>
          </a:p>
        </p:txBody>
      </p:sp>
      <p:sp>
        <p:nvSpPr>
          <p:cNvPr id="35" name="Rounded Rectangle 34"/>
          <p:cNvSpPr/>
          <p:nvPr/>
        </p:nvSpPr>
        <p:spPr>
          <a:xfrm>
            <a:off x="1465396" y="2049459"/>
            <a:ext cx="1000132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DPWS</a:t>
            </a:r>
            <a:endParaRPr lang="cs-CZ" dirty="0"/>
          </a:p>
        </p:txBody>
      </p:sp>
      <p:sp>
        <p:nvSpPr>
          <p:cNvPr id="36" name="Rounded Rectangle 35"/>
          <p:cNvSpPr/>
          <p:nvPr/>
        </p:nvSpPr>
        <p:spPr>
          <a:xfrm>
            <a:off x="2608404" y="2049459"/>
            <a:ext cx="1000132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SSL</a:t>
            </a:r>
            <a:endParaRPr lang="cs-CZ" dirty="0"/>
          </a:p>
        </p:txBody>
      </p:sp>
      <p:sp>
        <p:nvSpPr>
          <p:cNvPr id="37" name="Rounded Rectangle 36"/>
          <p:cNvSpPr/>
          <p:nvPr/>
        </p:nvSpPr>
        <p:spPr>
          <a:xfrm>
            <a:off x="3751412" y="2049459"/>
            <a:ext cx="1000132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WPF</a:t>
            </a:r>
            <a:endParaRPr lang="cs-CZ" dirty="0"/>
          </a:p>
        </p:txBody>
      </p:sp>
      <p:sp>
        <p:nvSpPr>
          <p:cNvPr id="38" name="Rounded Rectangle 37"/>
          <p:cNvSpPr/>
          <p:nvPr/>
        </p:nvSpPr>
        <p:spPr>
          <a:xfrm>
            <a:off x="4894420" y="2049459"/>
            <a:ext cx="1000132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XML</a:t>
            </a:r>
            <a:endParaRPr lang="cs-CZ" dirty="0"/>
          </a:p>
        </p:txBody>
      </p:sp>
      <p:sp>
        <p:nvSpPr>
          <p:cNvPr id="39" name="Right Brace 38"/>
          <p:cNvSpPr/>
          <p:nvPr/>
        </p:nvSpPr>
        <p:spPr>
          <a:xfrm>
            <a:off x="6156176" y="1906583"/>
            <a:ext cx="216024" cy="3354001"/>
          </a:xfrm>
          <a:prstGeom prst="rightBrace">
            <a:avLst>
              <a:gd name="adj1" fmla="val 57308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Right Brace 39"/>
          <p:cNvSpPr/>
          <p:nvPr/>
        </p:nvSpPr>
        <p:spPr>
          <a:xfrm>
            <a:off x="6156176" y="5332022"/>
            <a:ext cx="216024" cy="1285884"/>
          </a:xfrm>
          <a:prstGeom prst="rightBrace">
            <a:avLst>
              <a:gd name="adj1" fmla="val 39817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1" name="Straight Arrow Connector 40"/>
          <p:cNvCxnSpPr>
            <a:stCxn id="7" idx="2"/>
          </p:cNvCxnSpPr>
          <p:nvPr/>
        </p:nvCxnSpPr>
        <p:spPr>
          <a:xfrm>
            <a:off x="6989132" y="3852096"/>
            <a:ext cx="1" cy="17204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0" idx="2"/>
          </p:cNvCxnSpPr>
          <p:nvPr/>
        </p:nvCxnSpPr>
        <p:spPr>
          <a:xfrm>
            <a:off x="8325990" y="1738465"/>
            <a:ext cx="0" cy="3850678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043518" y="4100069"/>
            <a:ext cx="184666" cy="429605"/>
          </a:xfrm>
          <a:prstGeom prst="rect">
            <a:avLst/>
          </a:prstGeom>
          <a:noFill/>
        </p:spPr>
        <p:txBody>
          <a:bodyPr vert="vert270" wrap="none" lIns="0" tIns="0" rIns="0" rtlCol="0">
            <a:spAutoFit/>
          </a:bodyPr>
          <a:lstStyle/>
          <a:p>
            <a:pPr algn="r"/>
            <a:r>
              <a:rPr lang="cs-CZ" sz="1200" dirty="0" smtClean="0">
                <a:solidFill>
                  <a:schemeClr val="accent2"/>
                </a:solidFill>
              </a:rPr>
              <a:t>native</a:t>
            </a:r>
            <a:endParaRPr lang="cs-CZ" sz="1200" dirty="0">
              <a:solidFill>
                <a:schemeClr val="accent2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43518" y="3351218"/>
            <a:ext cx="184666" cy="625171"/>
          </a:xfrm>
          <a:prstGeom prst="rect">
            <a:avLst/>
          </a:prstGeom>
          <a:noFill/>
        </p:spPr>
        <p:txBody>
          <a:bodyPr vert="vert270" wrap="none" lIns="0" tIns="0" rIns="0" rtlCol="0">
            <a:spAutoFit/>
          </a:bodyPr>
          <a:lstStyle/>
          <a:p>
            <a:r>
              <a:rPr lang="cs-CZ" sz="1200" dirty="0" smtClean="0">
                <a:solidFill>
                  <a:schemeClr val="accent2"/>
                </a:solidFill>
              </a:rPr>
              <a:t>managed</a:t>
            </a:r>
            <a:endParaRPr lang="cs-CZ" sz="1200" dirty="0">
              <a:solidFill>
                <a:schemeClr val="accent2"/>
              </a:solidFill>
            </a:endParaRPr>
          </a:p>
        </p:txBody>
      </p:sp>
      <p:sp>
        <p:nvSpPr>
          <p:cNvPr id="45" name="Flowchart: Process 44"/>
          <p:cNvSpPr/>
          <p:nvPr/>
        </p:nvSpPr>
        <p:spPr>
          <a:xfrm>
            <a:off x="179512" y="6028339"/>
            <a:ext cx="1016662" cy="276999"/>
          </a:xfrm>
          <a:prstGeom prst="flowChartProces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smtClean="0"/>
              <a:t>TinyBooter</a:t>
            </a:r>
            <a:endParaRPr lang="cs-CZ" sz="1400"/>
          </a:p>
        </p:txBody>
      </p:sp>
      <p:sp>
        <p:nvSpPr>
          <p:cNvPr id="46" name="Flowchart: Process 45"/>
          <p:cNvSpPr/>
          <p:nvPr/>
        </p:nvSpPr>
        <p:spPr>
          <a:xfrm>
            <a:off x="1196174" y="6028338"/>
            <a:ext cx="1126479" cy="276999"/>
          </a:xfrm>
          <a:prstGeom prst="flowChartProcess">
            <a:avLst/>
          </a:prstGeom>
          <a:solidFill>
            <a:schemeClr val="tx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smtClean="0"/>
              <a:t>MicroBooter</a:t>
            </a:r>
            <a:endParaRPr lang="cs-CZ" sz="1400"/>
          </a:p>
        </p:txBody>
      </p:sp>
    </p:spTree>
    <p:extLst>
      <p:ext uri="{BB962C8B-B14F-4D97-AF65-F5344CB8AC3E}">
        <p14:creationId xmlns:p14="http://schemas.microsoft.com/office/powerpoint/2010/main" val="3607054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TinyBooter</a:t>
            </a:r>
            <a:endParaRPr lang="cs-CZ"/>
          </a:p>
        </p:txBody>
      </p:sp>
      <p:sp>
        <p:nvSpPr>
          <p:cNvPr id="5" name="Flowchart: Process 4"/>
          <p:cNvSpPr/>
          <p:nvPr/>
        </p:nvSpPr>
        <p:spPr>
          <a:xfrm>
            <a:off x="453809" y="1962510"/>
            <a:ext cx="1296000" cy="290181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smtClean="0"/>
              <a:t>EntryPoint</a:t>
            </a:r>
            <a:endParaRPr lang="cs-CZ"/>
          </a:p>
        </p:txBody>
      </p:sp>
      <p:sp>
        <p:nvSpPr>
          <p:cNvPr id="6" name="Flowchart: Decision 5"/>
          <p:cNvSpPr/>
          <p:nvPr/>
        </p:nvSpPr>
        <p:spPr>
          <a:xfrm>
            <a:off x="1974055" y="1747560"/>
            <a:ext cx="1656184" cy="72008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smtClean="0"/>
              <a:t>konfig?</a:t>
            </a:r>
            <a:br>
              <a:rPr lang="cs-CZ" sz="1200" smtClean="0"/>
            </a:br>
            <a:r>
              <a:rPr lang="cs-CZ" sz="1200" smtClean="0"/>
              <a:t>uživatel?</a:t>
            </a:r>
            <a:br>
              <a:rPr lang="cs-CZ" sz="1200" smtClean="0"/>
            </a:br>
            <a:r>
              <a:rPr lang="cs-CZ" sz="1200" smtClean="0"/>
              <a:t>RAM?</a:t>
            </a:r>
            <a:endParaRPr lang="cs-CZ" sz="1200"/>
          </a:p>
        </p:txBody>
      </p:sp>
      <p:sp>
        <p:nvSpPr>
          <p:cNvPr id="7" name="Flowchart: Decision 6"/>
          <p:cNvSpPr/>
          <p:nvPr/>
        </p:nvSpPr>
        <p:spPr>
          <a:xfrm>
            <a:off x="3918271" y="1747560"/>
            <a:ext cx="1656000" cy="72008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smtClean="0"/>
              <a:t>program?</a:t>
            </a:r>
            <a:endParaRPr lang="cs-CZ" sz="1200"/>
          </a:p>
        </p:txBody>
      </p:sp>
      <p:sp>
        <p:nvSpPr>
          <p:cNvPr id="8" name="Flowchart: Terminator 7"/>
          <p:cNvSpPr/>
          <p:nvPr/>
        </p:nvSpPr>
        <p:spPr>
          <a:xfrm>
            <a:off x="5934495" y="2524699"/>
            <a:ext cx="1296000" cy="291600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smtClean="0"/>
              <a:t>restart</a:t>
            </a:r>
            <a:endParaRPr lang="cs-CZ" sz="1600"/>
          </a:p>
        </p:txBody>
      </p:sp>
      <p:sp>
        <p:nvSpPr>
          <p:cNvPr id="9" name="Flowchart: Process 8"/>
          <p:cNvSpPr/>
          <p:nvPr/>
        </p:nvSpPr>
        <p:spPr>
          <a:xfrm>
            <a:off x="2154147" y="2873358"/>
            <a:ext cx="1296000" cy="291600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smtClean="0"/>
              <a:t>booter mode</a:t>
            </a:r>
            <a:endParaRPr lang="cs-CZ" sz="1600"/>
          </a:p>
        </p:txBody>
      </p:sp>
      <p:sp>
        <p:nvSpPr>
          <p:cNvPr id="10" name="Flowchart: Process 9"/>
          <p:cNvSpPr/>
          <p:nvPr/>
        </p:nvSpPr>
        <p:spPr>
          <a:xfrm>
            <a:off x="2154147" y="3573016"/>
            <a:ext cx="1296000" cy="291600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smtClean="0"/>
              <a:t>ping</a:t>
            </a:r>
            <a:endParaRPr lang="cs-CZ" sz="1600"/>
          </a:p>
        </p:txBody>
      </p:sp>
      <p:sp>
        <p:nvSpPr>
          <p:cNvPr id="11" name="Flowchart: Multidocument 10"/>
          <p:cNvSpPr/>
          <p:nvPr/>
        </p:nvSpPr>
        <p:spPr>
          <a:xfrm>
            <a:off x="2066194" y="4285084"/>
            <a:ext cx="1296000" cy="959030"/>
          </a:xfrm>
          <a:prstGeom prst="flowChartMultidocumen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smtClean="0"/>
              <a:t>zpracování příkazů</a:t>
            </a:r>
            <a:endParaRPr lang="cs-CZ" sz="1400"/>
          </a:p>
        </p:txBody>
      </p:sp>
      <p:cxnSp>
        <p:nvCxnSpPr>
          <p:cNvPr id="13" name="Straight Arrow Connector 12"/>
          <p:cNvCxnSpPr>
            <a:stCxn id="5" idx="3"/>
            <a:endCxn id="6" idx="1"/>
          </p:cNvCxnSpPr>
          <p:nvPr/>
        </p:nvCxnSpPr>
        <p:spPr>
          <a:xfrm flipV="1">
            <a:off x="1749809" y="2107600"/>
            <a:ext cx="224246" cy="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2"/>
            <a:endCxn id="9" idx="0"/>
          </p:cNvCxnSpPr>
          <p:nvPr/>
        </p:nvCxnSpPr>
        <p:spPr>
          <a:xfrm>
            <a:off x="2802147" y="2467640"/>
            <a:ext cx="0" cy="40571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2"/>
            <a:endCxn id="10" idx="0"/>
          </p:cNvCxnSpPr>
          <p:nvPr/>
        </p:nvCxnSpPr>
        <p:spPr>
          <a:xfrm>
            <a:off x="2802147" y="3164958"/>
            <a:ext cx="0" cy="40805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2"/>
            <a:endCxn id="11" idx="0"/>
          </p:cNvCxnSpPr>
          <p:nvPr/>
        </p:nvCxnSpPr>
        <p:spPr>
          <a:xfrm>
            <a:off x="2802147" y="3864616"/>
            <a:ext cx="1207" cy="42046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3"/>
            <a:endCxn id="7" idx="1"/>
          </p:cNvCxnSpPr>
          <p:nvPr/>
        </p:nvCxnSpPr>
        <p:spPr>
          <a:xfrm>
            <a:off x="3630239" y="2107600"/>
            <a:ext cx="288032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783764" y="3922542"/>
            <a:ext cx="157595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smtClean="0">
                <a:latin typeface="Consolas" pitchFamily="49" charset="0"/>
                <a:cs typeface="Consolas" pitchFamily="49" charset="0"/>
              </a:rPr>
              <a:t>EnterBootMode</a:t>
            </a:r>
          </a:p>
          <a:p>
            <a:r>
              <a:rPr lang="cs-CZ" sz="1100" smtClean="0">
                <a:latin typeface="Consolas" pitchFamily="49" charset="0"/>
                <a:cs typeface="Consolas" pitchFamily="49" charset="0"/>
              </a:rPr>
              <a:t>ButtonPress</a:t>
            </a:r>
          </a:p>
          <a:p>
            <a:r>
              <a:rPr lang="cs-CZ" sz="1100" b="1" smtClean="0">
                <a:latin typeface="Consolas" pitchFamily="49" charset="0"/>
                <a:cs typeface="Consolas" pitchFamily="49" charset="0"/>
              </a:rPr>
              <a:t>ValidCommunication</a:t>
            </a:r>
          </a:p>
          <a:p>
            <a:r>
              <a:rPr lang="cs-CZ" sz="1100" b="1" smtClean="0">
                <a:latin typeface="Consolas" pitchFamily="49" charset="0"/>
                <a:cs typeface="Consolas" pitchFamily="49" charset="0"/>
              </a:rPr>
              <a:t>MemoryWrite</a:t>
            </a:r>
          </a:p>
          <a:p>
            <a:r>
              <a:rPr lang="cs-CZ" sz="1100" smtClean="0">
                <a:latin typeface="Consolas" pitchFamily="49" charset="0"/>
                <a:cs typeface="Consolas" pitchFamily="49" charset="0"/>
              </a:rPr>
              <a:t>MemoryRead</a:t>
            </a:r>
          </a:p>
          <a:p>
            <a:r>
              <a:rPr lang="cs-CZ" sz="1100" b="1" smtClean="0">
                <a:latin typeface="Consolas" pitchFamily="49" charset="0"/>
                <a:cs typeface="Consolas" pitchFamily="49" charset="0"/>
              </a:rPr>
              <a:t>CryptoStart</a:t>
            </a:r>
          </a:p>
          <a:p>
            <a:r>
              <a:rPr lang="cs-CZ" sz="1100" b="1" smtClean="0">
                <a:latin typeface="Consolas" pitchFamily="49" charset="0"/>
                <a:cs typeface="Consolas" pitchFamily="49" charset="0"/>
              </a:rPr>
              <a:t>CryptoResult</a:t>
            </a:r>
          </a:p>
          <a:p>
            <a:r>
              <a:rPr lang="cs-CZ" sz="1100" smtClean="0">
                <a:latin typeface="Consolas" pitchFamily="49" charset="0"/>
                <a:cs typeface="Consolas" pitchFamily="49" charset="0"/>
              </a:rPr>
              <a:t>Timeout</a:t>
            </a:r>
          </a:p>
          <a:p>
            <a:r>
              <a:rPr lang="cs-CZ" sz="1100" b="1" smtClean="0">
                <a:latin typeface="Consolas" pitchFamily="49" charset="0"/>
                <a:cs typeface="Consolas" pitchFamily="49" charset="0"/>
              </a:rPr>
              <a:t>Launch</a:t>
            </a:r>
            <a:endParaRPr lang="cs-CZ" sz="1100" b="1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7" name="Right Brace 36"/>
          <p:cNvSpPr/>
          <p:nvPr/>
        </p:nvSpPr>
        <p:spPr>
          <a:xfrm flipH="1">
            <a:off x="3535847" y="4023605"/>
            <a:ext cx="247917" cy="1405634"/>
          </a:xfrm>
          <a:prstGeom prst="rightBrace">
            <a:avLst>
              <a:gd name="adj1" fmla="val 88918"/>
              <a:gd name="adj2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TextBox 43"/>
          <p:cNvSpPr txBox="1"/>
          <p:nvPr/>
        </p:nvSpPr>
        <p:spPr>
          <a:xfrm>
            <a:off x="3511290" y="1831705"/>
            <a:ext cx="2279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b="1" smtClean="0"/>
              <a:t>-</a:t>
            </a:r>
            <a:endParaRPr lang="cs-CZ" sz="1100" b="1"/>
          </a:p>
        </p:txBody>
      </p:sp>
      <p:sp>
        <p:nvSpPr>
          <p:cNvPr id="45" name="TextBox 44"/>
          <p:cNvSpPr txBox="1"/>
          <p:nvPr/>
        </p:nvSpPr>
        <p:spPr>
          <a:xfrm>
            <a:off x="2802147" y="2467640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b="1"/>
              <a:t>+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746271" y="2467640"/>
            <a:ext cx="2279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b="1"/>
              <a:t>-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446672" y="1831705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b="1" smtClean="0"/>
              <a:t>+</a:t>
            </a:r>
            <a:endParaRPr lang="cs-CZ" sz="1100" b="1"/>
          </a:p>
        </p:txBody>
      </p:sp>
      <p:cxnSp>
        <p:nvCxnSpPr>
          <p:cNvPr id="53" name="Elbow Connector 52"/>
          <p:cNvCxnSpPr>
            <a:stCxn id="7" idx="2"/>
            <a:endCxn id="9" idx="3"/>
          </p:cNvCxnSpPr>
          <p:nvPr/>
        </p:nvCxnSpPr>
        <p:spPr>
          <a:xfrm rot="5400000">
            <a:off x="3822450" y="2095337"/>
            <a:ext cx="551518" cy="1296124"/>
          </a:xfrm>
          <a:prstGeom prst="bentConnector2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Flowchart: Process 57"/>
          <p:cNvSpPr/>
          <p:nvPr/>
        </p:nvSpPr>
        <p:spPr>
          <a:xfrm>
            <a:off x="5934495" y="1962510"/>
            <a:ext cx="1296000" cy="290181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smtClean="0"/>
              <a:t>program</a:t>
            </a:r>
            <a:endParaRPr lang="cs-CZ"/>
          </a:p>
        </p:txBody>
      </p:sp>
      <p:cxnSp>
        <p:nvCxnSpPr>
          <p:cNvPr id="66" name="Straight Arrow Connector 65"/>
          <p:cNvCxnSpPr>
            <a:stCxn id="58" idx="2"/>
            <a:endCxn id="8" idx="0"/>
          </p:cNvCxnSpPr>
          <p:nvPr/>
        </p:nvCxnSpPr>
        <p:spPr>
          <a:xfrm>
            <a:off x="6582495" y="2252691"/>
            <a:ext cx="0" cy="2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7" idx="3"/>
            <a:endCxn id="58" idx="1"/>
          </p:cNvCxnSpPr>
          <p:nvPr/>
        </p:nvCxnSpPr>
        <p:spPr>
          <a:xfrm>
            <a:off x="5574271" y="2107600"/>
            <a:ext cx="360224" cy="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Flowchart: Process 85"/>
          <p:cNvSpPr/>
          <p:nvPr/>
        </p:nvSpPr>
        <p:spPr>
          <a:xfrm>
            <a:off x="5934495" y="5849273"/>
            <a:ext cx="1296000" cy="290181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smtClean="0"/>
              <a:t>program</a:t>
            </a:r>
            <a:endParaRPr lang="cs-CZ"/>
          </a:p>
        </p:txBody>
      </p:sp>
      <p:cxnSp>
        <p:nvCxnSpPr>
          <p:cNvPr id="94" name="Elbow Connector 93"/>
          <p:cNvCxnSpPr>
            <a:stCxn id="8" idx="3"/>
            <a:endCxn id="5" idx="1"/>
          </p:cNvCxnSpPr>
          <p:nvPr/>
        </p:nvCxnSpPr>
        <p:spPr>
          <a:xfrm flipH="1" flipV="1">
            <a:off x="453809" y="2107601"/>
            <a:ext cx="6776686" cy="562898"/>
          </a:xfrm>
          <a:prstGeom prst="bentConnector5">
            <a:avLst>
              <a:gd name="adj1" fmla="val -25257"/>
              <a:gd name="adj2" fmla="val 226160"/>
              <a:gd name="adj3" fmla="val 103373"/>
            </a:avLst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7" name="Elbow Connector 116"/>
          <p:cNvCxnSpPr>
            <a:endCxn id="86" idx="0"/>
          </p:cNvCxnSpPr>
          <p:nvPr/>
        </p:nvCxnSpPr>
        <p:spPr>
          <a:xfrm>
            <a:off x="4463968" y="5244114"/>
            <a:ext cx="2118527" cy="605159"/>
          </a:xfrm>
          <a:prstGeom prst="bentConnector2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4" name="Flowchart: Process 123"/>
          <p:cNvSpPr/>
          <p:nvPr/>
        </p:nvSpPr>
        <p:spPr>
          <a:xfrm>
            <a:off x="7321370" y="1962510"/>
            <a:ext cx="432048" cy="290181"/>
          </a:xfrm>
          <a:prstGeom prst="flowChartProcess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50000"/>
                </a:schemeClr>
              </a:gs>
              <a:gs pos="35000">
                <a:schemeClr val="accent1">
                  <a:tint val="37000"/>
                  <a:satMod val="300000"/>
                  <a:alpha val="50000"/>
                </a:schemeClr>
              </a:gs>
              <a:gs pos="100000">
                <a:schemeClr val="accent1">
                  <a:tint val="15000"/>
                  <a:satMod val="350000"/>
                  <a:alpha val="50000"/>
                </a:schemeClr>
              </a:gs>
            </a:gsLst>
          </a:gradFill>
          <a:ln>
            <a:solidFill>
              <a:srgbClr val="A1B28E">
                <a:alpha val="50196"/>
              </a:srgbClr>
            </a:solidFill>
          </a:ln>
          <a:effectLst>
            <a:outerShdw blurRad="40000" dist="20000" dir="5400000" rotWithShape="0">
              <a:srgbClr val="000000">
                <a:alpha val="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5" name="Flowchart: Process 124"/>
          <p:cNvSpPr/>
          <p:nvPr/>
        </p:nvSpPr>
        <p:spPr>
          <a:xfrm>
            <a:off x="7825426" y="1962510"/>
            <a:ext cx="432048" cy="290181"/>
          </a:xfrm>
          <a:prstGeom prst="flowChartProcess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50000"/>
                </a:schemeClr>
              </a:gs>
              <a:gs pos="35000">
                <a:schemeClr val="accent1">
                  <a:tint val="37000"/>
                  <a:satMod val="300000"/>
                  <a:alpha val="50000"/>
                </a:schemeClr>
              </a:gs>
              <a:gs pos="100000">
                <a:schemeClr val="accent1">
                  <a:tint val="15000"/>
                  <a:satMod val="350000"/>
                  <a:alpha val="50000"/>
                </a:schemeClr>
              </a:gs>
            </a:gsLst>
          </a:gradFill>
          <a:ln>
            <a:solidFill>
              <a:srgbClr val="A1B28E">
                <a:alpha val="50196"/>
              </a:srgbClr>
            </a:solidFill>
          </a:ln>
          <a:effectLst>
            <a:outerShdw blurRad="40000" dist="20000" dir="5400000" rotWithShape="0">
              <a:srgbClr val="000000">
                <a:alpha val="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6" name="Flowchart: Process 125"/>
          <p:cNvSpPr/>
          <p:nvPr/>
        </p:nvSpPr>
        <p:spPr>
          <a:xfrm>
            <a:off x="8329482" y="1962510"/>
            <a:ext cx="432048" cy="290181"/>
          </a:xfrm>
          <a:prstGeom prst="flowChartProcess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50000"/>
                </a:schemeClr>
              </a:gs>
              <a:gs pos="35000">
                <a:schemeClr val="accent1">
                  <a:tint val="37000"/>
                  <a:satMod val="300000"/>
                  <a:alpha val="50000"/>
                </a:schemeClr>
              </a:gs>
              <a:gs pos="100000">
                <a:schemeClr val="accent1">
                  <a:tint val="15000"/>
                  <a:satMod val="350000"/>
                  <a:alpha val="50000"/>
                </a:schemeClr>
              </a:gs>
            </a:gsLst>
          </a:gradFill>
          <a:ln>
            <a:solidFill>
              <a:srgbClr val="A1B28E">
                <a:alpha val="50196"/>
              </a:srgbClr>
            </a:solidFill>
          </a:ln>
          <a:effectLst>
            <a:outerShdw blurRad="40000" dist="20000" dir="5400000" rotWithShape="0">
              <a:srgbClr val="000000">
                <a:alpha val="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mtClean="0">
                <a:solidFill>
                  <a:schemeClr val="bg1">
                    <a:lumMod val="85000"/>
                  </a:schemeClr>
                </a:solidFill>
              </a:rPr>
              <a:t>…</a:t>
            </a:r>
            <a:endParaRPr lang="cs-CZ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2" name="Flowchart: Process 131"/>
          <p:cNvSpPr/>
          <p:nvPr/>
        </p:nvSpPr>
        <p:spPr>
          <a:xfrm>
            <a:off x="7321370" y="5849272"/>
            <a:ext cx="432048" cy="290181"/>
          </a:xfrm>
          <a:prstGeom prst="flowChartProcess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50000"/>
                </a:schemeClr>
              </a:gs>
              <a:gs pos="35000">
                <a:schemeClr val="accent1">
                  <a:tint val="37000"/>
                  <a:satMod val="300000"/>
                  <a:alpha val="50000"/>
                </a:schemeClr>
              </a:gs>
              <a:gs pos="100000">
                <a:schemeClr val="accent1">
                  <a:tint val="15000"/>
                  <a:satMod val="350000"/>
                  <a:alpha val="50000"/>
                </a:schemeClr>
              </a:gs>
            </a:gsLst>
          </a:gradFill>
          <a:ln>
            <a:solidFill>
              <a:srgbClr val="A1B28E">
                <a:alpha val="50196"/>
              </a:srgbClr>
            </a:solidFill>
          </a:ln>
          <a:effectLst>
            <a:outerShdw blurRad="40000" dist="20000" dir="5400000" rotWithShape="0">
              <a:srgbClr val="000000">
                <a:alpha val="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3" name="Flowchart: Process 132"/>
          <p:cNvSpPr/>
          <p:nvPr/>
        </p:nvSpPr>
        <p:spPr>
          <a:xfrm>
            <a:off x="7825426" y="5849272"/>
            <a:ext cx="432048" cy="290181"/>
          </a:xfrm>
          <a:prstGeom prst="flowChartProcess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50000"/>
                </a:schemeClr>
              </a:gs>
              <a:gs pos="35000">
                <a:schemeClr val="accent1">
                  <a:tint val="37000"/>
                  <a:satMod val="300000"/>
                  <a:alpha val="50000"/>
                </a:schemeClr>
              </a:gs>
              <a:gs pos="100000">
                <a:schemeClr val="accent1">
                  <a:tint val="15000"/>
                  <a:satMod val="350000"/>
                  <a:alpha val="50000"/>
                </a:schemeClr>
              </a:gs>
            </a:gsLst>
          </a:gradFill>
          <a:ln>
            <a:solidFill>
              <a:srgbClr val="A1B28E">
                <a:alpha val="50196"/>
              </a:srgbClr>
            </a:solidFill>
          </a:ln>
          <a:effectLst>
            <a:outerShdw blurRad="40000" dist="20000" dir="5400000" rotWithShape="0">
              <a:srgbClr val="000000">
                <a:alpha val="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4" name="Flowchart: Process 133"/>
          <p:cNvSpPr/>
          <p:nvPr/>
        </p:nvSpPr>
        <p:spPr>
          <a:xfrm>
            <a:off x="8329482" y="5849272"/>
            <a:ext cx="432048" cy="290181"/>
          </a:xfrm>
          <a:prstGeom prst="flowChartProcess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50000"/>
                </a:schemeClr>
              </a:gs>
              <a:gs pos="35000">
                <a:schemeClr val="accent1">
                  <a:tint val="37000"/>
                  <a:satMod val="300000"/>
                  <a:alpha val="50000"/>
                </a:schemeClr>
              </a:gs>
              <a:gs pos="100000">
                <a:schemeClr val="accent1">
                  <a:tint val="15000"/>
                  <a:satMod val="350000"/>
                  <a:alpha val="50000"/>
                </a:schemeClr>
              </a:gs>
            </a:gsLst>
          </a:gradFill>
          <a:ln>
            <a:solidFill>
              <a:srgbClr val="A1B28E">
                <a:alpha val="50196"/>
              </a:srgbClr>
            </a:solidFill>
          </a:ln>
          <a:effectLst>
            <a:outerShdw blurRad="40000" dist="20000" dir="5400000" rotWithShape="0">
              <a:srgbClr val="000000">
                <a:alpha val="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mtClean="0">
                <a:solidFill>
                  <a:schemeClr val="bg1">
                    <a:lumMod val="85000"/>
                  </a:schemeClr>
                </a:solidFill>
              </a:rPr>
              <a:t>…</a:t>
            </a:r>
            <a:endParaRPr lang="cs-CZ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136" name="Elbow Connector 135"/>
          <p:cNvCxnSpPr>
            <a:stCxn id="132" idx="2"/>
            <a:endCxn id="9" idx="1"/>
          </p:cNvCxnSpPr>
          <p:nvPr/>
        </p:nvCxnSpPr>
        <p:spPr>
          <a:xfrm rot="5400000" flipH="1">
            <a:off x="3285623" y="1887683"/>
            <a:ext cx="3120295" cy="5383247"/>
          </a:xfrm>
          <a:prstGeom prst="bentConnector4">
            <a:avLst>
              <a:gd name="adj1" fmla="val -7326"/>
              <a:gd name="adj2" fmla="val 104247"/>
            </a:avLst>
          </a:prstGeom>
          <a:ln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Elbow Connector 137"/>
          <p:cNvCxnSpPr>
            <a:stCxn id="133" idx="2"/>
            <a:endCxn id="9" idx="1"/>
          </p:cNvCxnSpPr>
          <p:nvPr/>
        </p:nvCxnSpPr>
        <p:spPr>
          <a:xfrm rot="5400000" flipH="1">
            <a:off x="3537651" y="1635655"/>
            <a:ext cx="3120295" cy="5887303"/>
          </a:xfrm>
          <a:prstGeom prst="bentConnector4">
            <a:avLst>
              <a:gd name="adj1" fmla="val -7326"/>
              <a:gd name="adj2" fmla="val 103883"/>
            </a:avLst>
          </a:prstGeom>
          <a:ln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" name="Elbow Connector 139"/>
          <p:cNvCxnSpPr>
            <a:stCxn id="134" idx="2"/>
            <a:endCxn id="9" idx="1"/>
          </p:cNvCxnSpPr>
          <p:nvPr/>
        </p:nvCxnSpPr>
        <p:spPr>
          <a:xfrm rot="5400000" flipH="1">
            <a:off x="3789679" y="1383627"/>
            <a:ext cx="3120295" cy="6391359"/>
          </a:xfrm>
          <a:prstGeom prst="bentConnector4">
            <a:avLst>
              <a:gd name="adj1" fmla="val -7326"/>
              <a:gd name="adj2" fmla="val 103577"/>
            </a:avLst>
          </a:prstGeom>
          <a:ln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Elbow Connector 87"/>
          <p:cNvCxnSpPr>
            <a:stCxn id="86" idx="2"/>
            <a:endCxn id="9" idx="1"/>
          </p:cNvCxnSpPr>
          <p:nvPr/>
        </p:nvCxnSpPr>
        <p:spPr>
          <a:xfrm rot="5400000" flipH="1">
            <a:off x="2808173" y="2365132"/>
            <a:ext cx="3120296" cy="4428348"/>
          </a:xfrm>
          <a:prstGeom prst="bentConnector4">
            <a:avLst>
              <a:gd name="adj1" fmla="val -7326"/>
              <a:gd name="adj2" fmla="val 105162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Elbow Connector 141"/>
          <p:cNvCxnSpPr>
            <a:endCxn id="132" idx="0"/>
          </p:cNvCxnSpPr>
          <p:nvPr/>
        </p:nvCxnSpPr>
        <p:spPr>
          <a:xfrm>
            <a:off x="4372215" y="5397297"/>
            <a:ext cx="3165179" cy="451975"/>
          </a:xfrm>
          <a:prstGeom prst="bentConnector2">
            <a:avLst/>
          </a:prstGeom>
          <a:ln w="12700">
            <a:prstDash val="sys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Elbow Connector 143"/>
          <p:cNvCxnSpPr>
            <a:endCxn id="133" idx="0"/>
          </p:cNvCxnSpPr>
          <p:nvPr/>
        </p:nvCxnSpPr>
        <p:spPr>
          <a:xfrm>
            <a:off x="7537395" y="5397297"/>
            <a:ext cx="504055" cy="451975"/>
          </a:xfrm>
          <a:prstGeom prst="bentConnector2">
            <a:avLst/>
          </a:prstGeom>
          <a:ln w="12700">
            <a:prstDash val="sys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Elbow Connector 146"/>
          <p:cNvCxnSpPr>
            <a:endCxn id="134" idx="0"/>
          </p:cNvCxnSpPr>
          <p:nvPr/>
        </p:nvCxnSpPr>
        <p:spPr>
          <a:xfrm>
            <a:off x="8041450" y="5397297"/>
            <a:ext cx="504056" cy="451975"/>
          </a:xfrm>
          <a:prstGeom prst="bentConnector2">
            <a:avLst/>
          </a:prstGeom>
          <a:ln w="12700">
            <a:prstDash val="sys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3906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MicroBooter</a:t>
            </a:r>
            <a:endParaRPr lang="cs-CZ"/>
          </a:p>
        </p:txBody>
      </p:sp>
      <p:sp>
        <p:nvSpPr>
          <p:cNvPr id="5" name="Flowchart: Process 4"/>
          <p:cNvSpPr/>
          <p:nvPr/>
        </p:nvSpPr>
        <p:spPr>
          <a:xfrm>
            <a:off x="453809" y="1962510"/>
            <a:ext cx="1296000" cy="290181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smtClean="0"/>
              <a:t>EntryPoint</a:t>
            </a:r>
            <a:endParaRPr lang="cs-CZ"/>
          </a:p>
        </p:txBody>
      </p:sp>
      <p:sp>
        <p:nvSpPr>
          <p:cNvPr id="6" name="Flowchart: Decision 5"/>
          <p:cNvSpPr/>
          <p:nvPr/>
        </p:nvSpPr>
        <p:spPr>
          <a:xfrm>
            <a:off x="1974055" y="1747560"/>
            <a:ext cx="1656184" cy="72008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smtClean="0"/>
              <a:t>uživatel?</a:t>
            </a:r>
            <a:endParaRPr lang="cs-CZ" sz="1200"/>
          </a:p>
        </p:txBody>
      </p:sp>
      <p:sp>
        <p:nvSpPr>
          <p:cNvPr id="7" name="Flowchart: Decision 6"/>
          <p:cNvSpPr/>
          <p:nvPr/>
        </p:nvSpPr>
        <p:spPr>
          <a:xfrm>
            <a:off x="3918271" y="1747560"/>
            <a:ext cx="1656000" cy="72008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smtClean="0"/>
              <a:t>update?</a:t>
            </a:r>
            <a:endParaRPr lang="cs-CZ" sz="1200"/>
          </a:p>
        </p:txBody>
      </p:sp>
      <p:sp>
        <p:nvSpPr>
          <p:cNvPr id="8" name="Flowchart: Terminator 7"/>
          <p:cNvSpPr/>
          <p:nvPr/>
        </p:nvSpPr>
        <p:spPr>
          <a:xfrm>
            <a:off x="5934495" y="4248443"/>
            <a:ext cx="1296000" cy="291600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smtClean="0"/>
              <a:t>restart</a:t>
            </a:r>
            <a:endParaRPr lang="cs-CZ" sz="1600"/>
          </a:p>
        </p:txBody>
      </p:sp>
      <p:sp>
        <p:nvSpPr>
          <p:cNvPr id="9" name="Flowchart: Alternate Process 8"/>
          <p:cNvSpPr/>
          <p:nvPr/>
        </p:nvSpPr>
        <p:spPr>
          <a:xfrm>
            <a:off x="2154147" y="2873358"/>
            <a:ext cx="1296000" cy="291600"/>
          </a:xfrm>
          <a:prstGeom prst="flowChartAlternateProcess">
            <a:avLst/>
          </a:prstGeom>
          <a:gradFill>
            <a:gsLst>
              <a:gs pos="0">
                <a:schemeClr val="dk1">
                  <a:tint val="50000"/>
                  <a:satMod val="300000"/>
                  <a:alpha val="50000"/>
                </a:schemeClr>
              </a:gs>
              <a:gs pos="35000">
                <a:schemeClr val="dk1">
                  <a:tint val="37000"/>
                  <a:satMod val="300000"/>
                  <a:alpha val="50000"/>
                </a:schemeClr>
              </a:gs>
              <a:gs pos="100000">
                <a:schemeClr val="dk1">
                  <a:tint val="15000"/>
                  <a:satMod val="350000"/>
                  <a:alpha val="50000"/>
                </a:schemeClr>
              </a:gs>
            </a:gsLst>
          </a:gradFill>
          <a:ln>
            <a:solidFill>
              <a:schemeClr val="bg1">
                <a:lumMod val="85000"/>
              </a:schemeClr>
            </a:solidFill>
          </a:ln>
          <a:effectLst>
            <a:outerShdw blurRad="40000" dist="20000" dir="5400000" rotWithShape="0">
              <a:srgbClr val="000000">
                <a:alpha val="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smtClean="0">
                <a:solidFill>
                  <a:schemeClr val="bg1">
                    <a:lumMod val="65000"/>
                  </a:schemeClr>
                </a:solidFill>
              </a:rPr>
              <a:t>pojistka</a:t>
            </a:r>
            <a:endParaRPr lang="cs-CZ" sz="160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3" name="Straight Arrow Connector 12"/>
          <p:cNvCxnSpPr>
            <a:stCxn id="5" idx="3"/>
            <a:endCxn id="6" idx="1"/>
          </p:cNvCxnSpPr>
          <p:nvPr/>
        </p:nvCxnSpPr>
        <p:spPr>
          <a:xfrm flipV="1">
            <a:off x="1749809" y="2107600"/>
            <a:ext cx="224246" cy="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2"/>
          </p:cNvCxnSpPr>
          <p:nvPr/>
        </p:nvCxnSpPr>
        <p:spPr>
          <a:xfrm>
            <a:off x="2802147" y="2467640"/>
            <a:ext cx="0" cy="40571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802147" y="3164958"/>
            <a:ext cx="0" cy="40805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3"/>
            <a:endCxn id="7" idx="1"/>
          </p:cNvCxnSpPr>
          <p:nvPr/>
        </p:nvCxnSpPr>
        <p:spPr>
          <a:xfrm>
            <a:off x="3630239" y="2107600"/>
            <a:ext cx="288032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11290" y="1831705"/>
            <a:ext cx="2279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b="1" smtClean="0"/>
              <a:t>-</a:t>
            </a:r>
            <a:endParaRPr lang="cs-CZ" sz="1100" b="1"/>
          </a:p>
        </p:txBody>
      </p:sp>
      <p:sp>
        <p:nvSpPr>
          <p:cNvPr id="45" name="TextBox 44"/>
          <p:cNvSpPr txBox="1"/>
          <p:nvPr/>
        </p:nvSpPr>
        <p:spPr>
          <a:xfrm>
            <a:off x="2802147" y="2467640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b="1"/>
              <a:t>+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746271" y="2467640"/>
            <a:ext cx="2279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b="1"/>
              <a:t>-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446672" y="1831705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b="1" smtClean="0"/>
              <a:t>+</a:t>
            </a:r>
            <a:endParaRPr lang="cs-CZ" sz="1100" b="1"/>
          </a:p>
        </p:txBody>
      </p:sp>
      <p:cxnSp>
        <p:nvCxnSpPr>
          <p:cNvPr id="53" name="Elbow Connector 52"/>
          <p:cNvCxnSpPr>
            <a:stCxn id="7" idx="2"/>
          </p:cNvCxnSpPr>
          <p:nvPr/>
        </p:nvCxnSpPr>
        <p:spPr>
          <a:xfrm rot="5400000">
            <a:off x="3822450" y="2095337"/>
            <a:ext cx="551518" cy="1296124"/>
          </a:xfrm>
          <a:prstGeom prst="bentConnector2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Flowchart: Process 57"/>
          <p:cNvSpPr/>
          <p:nvPr/>
        </p:nvSpPr>
        <p:spPr>
          <a:xfrm>
            <a:off x="5934495" y="1962510"/>
            <a:ext cx="1296000" cy="290181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smtClean="0"/>
              <a:t>update mode</a:t>
            </a:r>
            <a:endParaRPr lang="cs-CZ"/>
          </a:p>
        </p:txBody>
      </p:sp>
      <p:cxnSp>
        <p:nvCxnSpPr>
          <p:cNvPr id="75" name="Straight Arrow Connector 74"/>
          <p:cNvCxnSpPr>
            <a:stCxn id="7" idx="3"/>
            <a:endCxn id="58" idx="1"/>
          </p:cNvCxnSpPr>
          <p:nvPr/>
        </p:nvCxnSpPr>
        <p:spPr>
          <a:xfrm>
            <a:off x="5574271" y="2107600"/>
            <a:ext cx="360224" cy="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Flowchart: Process 85"/>
          <p:cNvSpPr/>
          <p:nvPr/>
        </p:nvSpPr>
        <p:spPr>
          <a:xfrm>
            <a:off x="2154147" y="3541181"/>
            <a:ext cx="1296000" cy="290181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smtClean="0"/>
              <a:t>program</a:t>
            </a:r>
            <a:endParaRPr lang="cs-CZ"/>
          </a:p>
        </p:txBody>
      </p:sp>
      <p:cxnSp>
        <p:nvCxnSpPr>
          <p:cNvPr id="94" name="Elbow Connector 93"/>
          <p:cNvCxnSpPr>
            <a:stCxn id="8" idx="3"/>
            <a:endCxn id="5" idx="1"/>
          </p:cNvCxnSpPr>
          <p:nvPr/>
        </p:nvCxnSpPr>
        <p:spPr>
          <a:xfrm flipH="1" flipV="1">
            <a:off x="453809" y="2107601"/>
            <a:ext cx="6776686" cy="2286642"/>
          </a:xfrm>
          <a:prstGeom prst="bentConnector5">
            <a:avLst>
              <a:gd name="adj1" fmla="val -3373"/>
              <a:gd name="adj2" fmla="val 130984"/>
              <a:gd name="adj3" fmla="val 103373"/>
            </a:avLst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3" name="Flowchart: Process 42"/>
          <p:cNvSpPr/>
          <p:nvPr/>
        </p:nvSpPr>
        <p:spPr>
          <a:xfrm>
            <a:off x="5934495" y="2526669"/>
            <a:ext cx="1296000" cy="290181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smtClean="0"/>
              <a:t>najdi data</a:t>
            </a:r>
            <a:endParaRPr lang="cs-CZ"/>
          </a:p>
        </p:txBody>
      </p:sp>
      <p:sp>
        <p:nvSpPr>
          <p:cNvPr id="46" name="Flowchart: Process 45"/>
          <p:cNvSpPr/>
          <p:nvPr/>
        </p:nvSpPr>
        <p:spPr>
          <a:xfrm>
            <a:off x="5934495" y="2816850"/>
            <a:ext cx="1296000" cy="290181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smtClean="0"/>
              <a:t>ověř je</a:t>
            </a:r>
            <a:endParaRPr lang="cs-CZ"/>
          </a:p>
        </p:txBody>
      </p:sp>
      <p:sp>
        <p:nvSpPr>
          <p:cNvPr id="47" name="Flowchart: Process 46"/>
          <p:cNvSpPr/>
          <p:nvPr/>
        </p:nvSpPr>
        <p:spPr>
          <a:xfrm>
            <a:off x="5934495" y="3103934"/>
            <a:ext cx="1296000" cy="290181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smtClean="0"/>
              <a:t>nainstaluj</a:t>
            </a:r>
            <a:endParaRPr lang="cs-CZ"/>
          </a:p>
        </p:txBody>
      </p:sp>
      <p:cxnSp>
        <p:nvCxnSpPr>
          <p:cNvPr id="16" name="Straight Arrow Connector 15"/>
          <p:cNvCxnSpPr>
            <a:stCxn id="58" idx="2"/>
            <a:endCxn id="43" idx="0"/>
          </p:cNvCxnSpPr>
          <p:nvPr/>
        </p:nvCxnSpPr>
        <p:spPr>
          <a:xfrm>
            <a:off x="6582495" y="2252691"/>
            <a:ext cx="0" cy="27397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Flowchart: Process 48"/>
          <p:cNvSpPr/>
          <p:nvPr/>
        </p:nvSpPr>
        <p:spPr>
          <a:xfrm>
            <a:off x="5934495" y="3688247"/>
            <a:ext cx="1296000" cy="290181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smtClean="0"/>
              <a:t>smaž update</a:t>
            </a:r>
            <a:endParaRPr lang="cs-CZ"/>
          </a:p>
        </p:txBody>
      </p:sp>
      <p:cxnSp>
        <p:nvCxnSpPr>
          <p:cNvPr id="22" name="Straight Arrow Connector 21"/>
          <p:cNvCxnSpPr>
            <a:stCxn id="49" idx="2"/>
            <a:endCxn id="8" idx="0"/>
          </p:cNvCxnSpPr>
          <p:nvPr/>
        </p:nvCxnSpPr>
        <p:spPr>
          <a:xfrm>
            <a:off x="6582495" y="3978428"/>
            <a:ext cx="0" cy="27001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47" idx="2"/>
            <a:endCxn id="49" idx="0"/>
          </p:cNvCxnSpPr>
          <p:nvPr/>
        </p:nvCxnSpPr>
        <p:spPr>
          <a:xfrm>
            <a:off x="6582495" y="3394115"/>
            <a:ext cx="0" cy="294132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86" idx="2"/>
            <a:endCxn id="9" idx="1"/>
          </p:cNvCxnSpPr>
          <p:nvPr/>
        </p:nvCxnSpPr>
        <p:spPr>
          <a:xfrm rot="5400000" flipH="1">
            <a:off x="2072045" y="3101260"/>
            <a:ext cx="812204" cy="648000"/>
          </a:xfrm>
          <a:prstGeom prst="bentConnector4">
            <a:avLst>
              <a:gd name="adj1" fmla="val -28146"/>
              <a:gd name="adj2" fmla="val 135278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Flowchart: Process 75"/>
          <p:cNvSpPr/>
          <p:nvPr/>
        </p:nvSpPr>
        <p:spPr>
          <a:xfrm>
            <a:off x="3544400" y="3541180"/>
            <a:ext cx="432048" cy="290181"/>
          </a:xfrm>
          <a:prstGeom prst="flowChartProcess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50000"/>
                </a:schemeClr>
              </a:gs>
              <a:gs pos="35000">
                <a:schemeClr val="accent1">
                  <a:tint val="37000"/>
                  <a:satMod val="300000"/>
                  <a:alpha val="50000"/>
                </a:schemeClr>
              </a:gs>
              <a:gs pos="100000">
                <a:schemeClr val="accent1">
                  <a:tint val="15000"/>
                  <a:satMod val="350000"/>
                  <a:alpha val="50000"/>
                </a:schemeClr>
              </a:gs>
            </a:gsLst>
          </a:gradFill>
          <a:ln>
            <a:solidFill>
              <a:srgbClr val="A1B28E">
                <a:alpha val="50196"/>
              </a:srgbClr>
            </a:solidFill>
          </a:ln>
          <a:effectLst>
            <a:outerShdw blurRad="40000" dist="20000" dir="5400000" rotWithShape="0">
              <a:srgbClr val="000000">
                <a:alpha val="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7" name="Flowchart: Process 76"/>
          <p:cNvSpPr/>
          <p:nvPr/>
        </p:nvSpPr>
        <p:spPr>
          <a:xfrm>
            <a:off x="4048456" y="3541180"/>
            <a:ext cx="432048" cy="290181"/>
          </a:xfrm>
          <a:prstGeom prst="flowChartProcess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50000"/>
                </a:schemeClr>
              </a:gs>
              <a:gs pos="35000">
                <a:schemeClr val="accent1">
                  <a:tint val="37000"/>
                  <a:satMod val="300000"/>
                  <a:alpha val="50000"/>
                </a:schemeClr>
              </a:gs>
              <a:gs pos="100000">
                <a:schemeClr val="accent1">
                  <a:tint val="15000"/>
                  <a:satMod val="350000"/>
                  <a:alpha val="50000"/>
                </a:schemeClr>
              </a:gs>
            </a:gsLst>
          </a:gradFill>
          <a:ln>
            <a:solidFill>
              <a:srgbClr val="A1B28E">
                <a:alpha val="50196"/>
              </a:srgbClr>
            </a:solidFill>
          </a:ln>
          <a:effectLst>
            <a:outerShdw blurRad="40000" dist="20000" dir="5400000" rotWithShape="0">
              <a:srgbClr val="000000">
                <a:alpha val="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8" name="Flowchart: Process 77"/>
          <p:cNvSpPr/>
          <p:nvPr/>
        </p:nvSpPr>
        <p:spPr>
          <a:xfrm>
            <a:off x="4552512" y="3541180"/>
            <a:ext cx="432048" cy="290181"/>
          </a:xfrm>
          <a:prstGeom prst="flowChartProcess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50000"/>
                </a:schemeClr>
              </a:gs>
              <a:gs pos="35000">
                <a:schemeClr val="accent1">
                  <a:tint val="37000"/>
                  <a:satMod val="300000"/>
                  <a:alpha val="50000"/>
                </a:schemeClr>
              </a:gs>
              <a:gs pos="100000">
                <a:schemeClr val="accent1">
                  <a:tint val="15000"/>
                  <a:satMod val="350000"/>
                  <a:alpha val="50000"/>
                </a:schemeClr>
              </a:gs>
            </a:gsLst>
          </a:gradFill>
          <a:ln>
            <a:solidFill>
              <a:srgbClr val="A1B28E">
                <a:alpha val="50196"/>
              </a:srgbClr>
            </a:solidFill>
          </a:ln>
          <a:effectLst>
            <a:outerShdw blurRad="40000" dist="20000" dir="5400000" rotWithShape="0">
              <a:srgbClr val="000000">
                <a:alpha val="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mtClean="0">
                <a:solidFill>
                  <a:schemeClr val="bg1">
                    <a:lumMod val="85000"/>
                  </a:schemeClr>
                </a:solidFill>
              </a:rPr>
              <a:t>…</a:t>
            </a:r>
            <a:endParaRPr lang="cs-CZ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808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3608558" y="3910567"/>
            <a:ext cx="1926883" cy="1926883"/>
          </a:xfrm>
          <a:custGeom>
            <a:avLst/>
            <a:gdLst>
              <a:gd name="connsiteX0" fmla="*/ 0 w 1926883"/>
              <a:gd name="connsiteY0" fmla="*/ 963442 h 1926883"/>
              <a:gd name="connsiteX1" fmla="*/ 963442 w 1926883"/>
              <a:gd name="connsiteY1" fmla="*/ 0 h 1926883"/>
              <a:gd name="connsiteX2" fmla="*/ 1926884 w 1926883"/>
              <a:gd name="connsiteY2" fmla="*/ 963442 h 1926883"/>
              <a:gd name="connsiteX3" fmla="*/ 963442 w 1926883"/>
              <a:gd name="connsiteY3" fmla="*/ 1926884 h 1926883"/>
              <a:gd name="connsiteX4" fmla="*/ 0 w 1926883"/>
              <a:gd name="connsiteY4" fmla="*/ 963442 h 1926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6883" h="1926883">
                <a:moveTo>
                  <a:pt x="0" y="963442"/>
                </a:moveTo>
                <a:cubicBezTo>
                  <a:pt x="0" y="431348"/>
                  <a:pt x="431348" y="0"/>
                  <a:pt x="963442" y="0"/>
                </a:cubicBezTo>
                <a:cubicBezTo>
                  <a:pt x="1495536" y="0"/>
                  <a:pt x="1926884" y="431348"/>
                  <a:pt x="1926884" y="963442"/>
                </a:cubicBezTo>
                <a:cubicBezTo>
                  <a:pt x="1926884" y="1495536"/>
                  <a:pt x="1495536" y="1926884"/>
                  <a:pt x="963442" y="1926884"/>
                </a:cubicBezTo>
                <a:cubicBezTo>
                  <a:pt x="431348" y="1926884"/>
                  <a:pt x="0" y="1495536"/>
                  <a:pt x="0" y="963442"/>
                </a:cubicBez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292345" tIns="292345" rIns="292345" bIns="292345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600" kern="1200" smtClean="0"/>
              <a:t>IUpdatePackage</a:t>
            </a:r>
            <a:endParaRPr lang="cs-CZ" sz="1600" kern="1200"/>
          </a:p>
        </p:txBody>
      </p:sp>
      <p:sp>
        <p:nvSpPr>
          <p:cNvPr id="11" name="Left Arrow 10"/>
          <p:cNvSpPr/>
          <p:nvPr/>
        </p:nvSpPr>
        <p:spPr>
          <a:xfrm rot="10800000">
            <a:off x="1743053" y="4599428"/>
            <a:ext cx="1762901" cy="549161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2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Rectangle 11"/>
          <p:cNvSpPr/>
          <p:nvPr/>
        </p:nvSpPr>
        <p:spPr>
          <a:xfrm>
            <a:off x="827783" y="4599429"/>
            <a:ext cx="1830539" cy="549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65752" tIns="65752" rIns="65752" bIns="65752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200" kern="1200" smtClean="0"/>
              <a:t>ProviderName</a:t>
            </a:r>
            <a:endParaRPr lang="cs-CZ" sz="1200" kern="1200"/>
          </a:p>
        </p:txBody>
      </p:sp>
      <p:sp>
        <p:nvSpPr>
          <p:cNvPr id="13" name="Left Arrow 12"/>
          <p:cNvSpPr/>
          <p:nvPr/>
        </p:nvSpPr>
        <p:spPr>
          <a:xfrm rot="13500000">
            <a:off x="2313461" y="3222341"/>
            <a:ext cx="1762901" cy="549161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2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Rectangle 13"/>
          <p:cNvSpPr/>
          <p:nvPr/>
        </p:nvSpPr>
        <p:spPr>
          <a:xfrm>
            <a:off x="1656363" y="2599062"/>
            <a:ext cx="1830539" cy="549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65752" tIns="65752" rIns="65752" bIns="65752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200" kern="1200" smtClean="0"/>
              <a:t>IUpdateProvider</a:t>
            </a:r>
            <a:endParaRPr lang="cs-CZ" sz="1200" kern="1200"/>
          </a:p>
        </p:txBody>
      </p:sp>
      <p:sp>
        <p:nvSpPr>
          <p:cNvPr id="15" name="Left Arrow 14"/>
          <p:cNvSpPr/>
          <p:nvPr/>
        </p:nvSpPr>
        <p:spPr>
          <a:xfrm rot="16200000">
            <a:off x="3690549" y="2651933"/>
            <a:ext cx="1762901" cy="549161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2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Rectangle 15"/>
          <p:cNvSpPr/>
          <p:nvPr/>
        </p:nvSpPr>
        <p:spPr>
          <a:xfrm>
            <a:off x="3656730" y="1770483"/>
            <a:ext cx="1830539" cy="549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65752" tIns="65752" rIns="65752" bIns="65752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200" kern="1200" smtClean="0"/>
              <a:t>IUpdateValidationProvider</a:t>
            </a:r>
          </a:p>
        </p:txBody>
      </p:sp>
      <p:sp>
        <p:nvSpPr>
          <p:cNvPr id="17" name="Left Arrow 16"/>
          <p:cNvSpPr/>
          <p:nvPr/>
        </p:nvSpPr>
        <p:spPr>
          <a:xfrm rot="18900000">
            <a:off x="5067636" y="3222341"/>
            <a:ext cx="1762901" cy="549161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2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Rectangle 17"/>
          <p:cNvSpPr/>
          <p:nvPr/>
        </p:nvSpPr>
        <p:spPr>
          <a:xfrm>
            <a:off x="5657097" y="2599062"/>
            <a:ext cx="1830539" cy="549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65752" tIns="65752" rIns="65752" bIns="65752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200" kern="1200" smtClean="0"/>
              <a:t>IUpdateStorageProvider</a:t>
            </a:r>
            <a:endParaRPr lang="cs-CZ" sz="1200" kern="1200"/>
          </a:p>
        </p:txBody>
      </p:sp>
      <p:sp>
        <p:nvSpPr>
          <p:cNvPr id="19" name="Left Arrow 18"/>
          <p:cNvSpPr/>
          <p:nvPr/>
        </p:nvSpPr>
        <p:spPr>
          <a:xfrm>
            <a:off x="5638044" y="4599428"/>
            <a:ext cx="1762901" cy="549161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2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Rectangle 19"/>
          <p:cNvSpPr/>
          <p:nvPr/>
        </p:nvSpPr>
        <p:spPr>
          <a:xfrm>
            <a:off x="6485676" y="4599429"/>
            <a:ext cx="1830539" cy="549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65752" tIns="65752" rIns="65752" bIns="65752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200" kern="1200" smtClean="0"/>
              <a:t>IUpdateBackupProvider</a:t>
            </a:r>
            <a:endParaRPr lang="cs-CZ" sz="1200" kern="12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Vzd</a:t>
            </a:r>
            <a:r>
              <a:rPr lang="cs-CZ" smtClean="0"/>
              <a:t>álený update</a:t>
            </a:r>
            <a:endParaRPr lang="cs-CZ"/>
          </a:p>
        </p:txBody>
      </p:sp>
      <p:sp>
        <p:nvSpPr>
          <p:cNvPr id="21" name="TextBox 20"/>
          <p:cNvSpPr txBox="1"/>
          <p:nvPr/>
        </p:nvSpPr>
        <p:spPr>
          <a:xfrm>
            <a:off x="1008102" y="2134977"/>
            <a:ext cx="2163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s-CZ" smtClean="0"/>
              <a:t>vlastnosti &amp; instalace</a:t>
            </a:r>
            <a:endParaRPr lang="cs-CZ"/>
          </a:p>
        </p:txBody>
      </p:sp>
      <p:sp>
        <p:nvSpPr>
          <p:cNvPr id="22" name="TextBox 21"/>
          <p:cNvSpPr txBox="1"/>
          <p:nvPr/>
        </p:nvSpPr>
        <p:spPr>
          <a:xfrm>
            <a:off x="3425210" y="1268760"/>
            <a:ext cx="2293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validace &amp; autentizace</a:t>
            </a:r>
            <a:endParaRPr lang="cs-CZ"/>
          </a:p>
        </p:txBody>
      </p:sp>
      <p:sp>
        <p:nvSpPr>
          <p:cNvPr id="23" name="TextBox 22"/>
          <p:cNvSpPr txBox="1"/>
          <p:nvPr/>
        </p:nvSpPr>
        <p:spPr>
          <a:xfrm>
            <a:off x="471229" y="4129693"/>
            <a:ext cx="127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s-CZ" smtClean="0"/>
              <a:t>identifikace</a:t>
            </a:r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6043477" y="2134977"/>
            <a:ext cx="188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manipulace s daty</a:t>
            </a:r>
            <a:endParaRPr lang="cs-CZ"/>
          </a:p>
        </p:txBody>
      </p:sp>
      <p:sp>
        <p:nvSpPr>
          <p:cNvPr id="25" name="TextBox 24"/>
          <p:cNvSpPr txBox="1"/>
          <p:nvPr/>
        </p:nvSpPr>
        <p:spPr>
          <a:xfrm>
            <a:off x="7400945" y="4129693"/>
            <a:ext cx="789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záloha</a:t>
            </a:r>
            <a:endParaRPr lang="cs-CZ"/>
          </a:p>
        </p:txBody>
      </p:sp>
      <p:sp>
        <p:nvSpPr>
          <p:cNvPr id="26" name="TextBox 25"/>
          <p:cNvSpPr txBox="1"/>
          <p:nvPr/>
        </p:nvSpPr>
        <p:spPr>
          <a:xfrm>
            <a:off x="3834458" y="6061938"/>
            <a:ext cx="1475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mechanismus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3408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6" grpId="0" animBg="1"/>
      <p:bldP spid="18" grpId="0" animBg="1"/>
      <p:bldP spid="20" grpId="0" animBg="1"/>
      <p:bldP spid="21" grpId="0"/>
      <p:bldP spid="22" grpId="0"/>
      <p:bldP spid="23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Vzdálený update</a:t>
            </a:r>
            <a:endParaRPr lang="cs-CZ"/>
          </a:p>
        </p:txBody>
      </p:sp>
      <p:pic>
        <p:nvPicPr>
          <p:cNvPr id="50" name="Content Placeholder 49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191"/>
          <a:stretch/>
        </p:blipFill>
        <p:spPr>
          <a:xfrm>
            <a:off x="179512" y="948454"/>
            <a:ext cx="8784976" cy="4856809"/>
          </a:xfrm>
        </p:spPr>
      </p:pic>
      <p:sp>
        <p:nvSpPr>
          <p:cNvPr id="1175" name="TextBox 1174"/>
          <p:cNvSpPr txBox="1"/>
          <p:nvPr/>
        </p:nvSpPr>
        <p:spPr>
          <a:xfrm>
            <a:off x="2699792" y="5873753"/>
            <a:ext cx="13170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smtClean="0"/>
              <a:t>MFUpdate.dll</a:t>
            </a:r>
            <a:endParaRPr lang="cs-CZ" sz="1600"/>
          </a:p>
        </p:txBody>
      </p:sp>
      <p:sp>
        <p:nvSpPr>
          <p:cNvPr id="513" name="TextBox 512"/>
          <p:cNvSpPr txBox="1"/>
          <p:nvPr/>
        </p:nvSpPr>
        <p:spPr>
          <a:xfrm>
            <a:off x="107504" y="5873753"/>
            <a:ext cx="23649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smtClean="0"/>
              <a:t>Microsoft.SPOT.Update.dll</a:t>
            </a:r>
            <a:endParaRPr lang="cs-CZ" sz="1600"/>
          </a:p>
        </p:txBody>
      </p:sp>
      <p:cxnSp>
        <p:nvCxnSpPr>
          <p:cNvPr id="1177" name="Straight Connector 1176"/>
          <p:cNvCxnSpPr/>
          <p:nvPr/>
        </p:nvCxnSpPr>
        <p:spPr>
          <a:xfrm>
            <a:off x="2603052" y="1052736"/>
            <a:ext cx="0" cy="5544616"/>
          </a:xfrm>
          <a:prstGeom prst="line">
            <a:avLst/>
          </a:prstGeom>
          <a:ln w="38100" cap="rnd" cmpd="sng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6563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Je potřeba soubor s updatem (.nmf)</a:t>
            </a:r>
          </a:p>
          <a:p>
            <a:pPr lvl="1"/>
            <a:r>
              <a:rPr lang="cs-CZ" smtClean="0"/>
              <a:t>pro firmware update generuje PK</a:t>
            </a:r>
          </a:p>
          <a:p>
            <a:pPr lvl="1"/>
            <a:r>
              <a:rPr lang="cs-CZ" smtClean="0"/>
              <a:t>pro assembly update je potřeba si (zatím) poradit</a:t>
            </a:r>
          </a:p>
          <a:p>
            <a:pPr lvl="1"/>
            <a:endParaRPr lang="cs-CZ"/>
          </a:p>
          <a:p>
            <a:r>
              <a:rPr lang="cs-CZ" smtClean="0"/>
              <a:t>Omezení pro assembly update:</a:t>
            </a:r>
          </a:p>
          <a:p>
            <a:pPr lvl="1"/>
            <a:r>
              <a:rPr lang="cs-CZ" smtClean="0"/>
              <a:t>Změna v Major/Minor verzi = nová assembly</a:t>
            </a:r>
          </a:p>
          <a:p>
            <a:pPr lvl="1"/>
            <a:r>
              <a:rPr lang="cs-CZ" smtClean="0"/>
              <a:t>Assembly s interop metodami stejný podpis</a:t>
            </a:r>
          </a:p>
          <a:p>
            <a:pPr lvl="1"/>
            <a:r>
              <a:rPr lang="cs-CZ" smtClean="0"/>
              <a:t>Jediný podporovaný emulátorem, ale…</a:t>
            </a:r>
          </a:p>
          <a:p>
            <a:pPr marL="0" indent="0">
              <a:buNone/>
            </a:pPr>
            <a:endParaRPr lang="cs-CZ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Vzdálený update</a:t>
            </a:r>
            <a:endParaRPr lang="cs-CZ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508638"/>
              </p:ext>
            </p:extLst>
          </p:nvPr>
        </p:nvGraphicFramePr>
        <p:xfrm>
          <a:off x="485800" y="3284984"/>
          <a:ext cx="7102161" cy="38085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183693"/>
                <a:gridCol w="591847"/>
                <a:gridCol w="591847"/>
                <a:gridCol w="591847"/>
                <a:gridCol w="591847"/>
                <a:gridCol w="591847"/>
                <a:gridCol w="591847"/>
                <a:gridCol w="1183693"/>
                <a:gridCol w="1183693"/>
              </a:tblGrid>
              <a:tr h="362577">
                <a:tc>
                  <a:txBody>
                    <a:bodyPr/>
                    <a:lstStyle/>
                    <a:p>
                      <a:pPr algn="ctr"/>
                      <a:r>
                        <a:rPr lang="cs-CZ" sz="1800" smtClean="0"/>
                        <a:t>ID</a:t>
                      </a:r>
                      <a:endParaRPr lang="cs-CZ" sz="1800"/>
                    </a:p>
                  </a:txBody>
                  <a:tcPr marL="106532" marR="106532" marT="53266" marB="53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smtClean="0"/>
                        <a:t>Maj</a:t>
                      </a:r>
                      <a:endParaRPr lang="cs-CZ" sz="1800"/>
                    </a:p>
                  </a:txBody>
                  <a:tcPr marL="106532" marR="106532" marT="53266" marB="53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smtClean="0"/>
                        <a:t>Min</a:t>
                      </a:r>
                      <a:endParaRPr lang="cs-CZ" sz="1800"/>
                    </a:p>
                  </a:txBody>
                  <a:tcPr marL="106532" marR="106532" marT="53266" marB="53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smtClean="0"/>
                        <a:t>Buil</a:t>
                      </a:r>
                      <a:endParaRPr lang="cs-CZ" sz="1800"/>
                    </a:p>
                  </a:txBody>
                  <a:tcPr marL="106532" marR="106532" marT="53266" marB="53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smtClean="0"/>
                        <a:t>Rev</a:t>
                      </a:r>
                      <a:endParaRPr lang="cs-CZ" sz="1800"/>
                    </a:p>
                  </a:txBody>
                  <a:tcPr marL="106532" marR="106532" marT="53266" marB="53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smtClean="0"/>
                        <a:t>Typ</a:t>
                      </a:r>
                      <a:endParaRPr lang="cs-CZ" sz="1800"/>
                    </a:p>
                  </a:txBody>
                  <a:tcPr marL="106532" marR="106532" marT="53266" marB="53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smtClean="0"/>
                        <a:t>Pod</a:t>
                      </a:r>
                      <a:endParaRPr lang="cs-CZ" sz="1800"/>
                    </a:p>
                  </a:txBody>
                  <a:tcPr marL="106532" marR="106532" marT="53266" marB="53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smtClean="0"/>
                        <a:t>Velikost U</a:t>
                      </a:r>
                      <a:endParaRPr lang="cs-CZ" sz="1800"/>
                    </a:p>
                  </a:txBody>
                  <a:tcPr marL="106532" marR="106532" marT="53266" marB="532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smtClean="0"/>
                        <a:t>Velikost P</a:t>
                      </a:r>
                      <a:endParaRPr lang="cs-CZ" sz="1800"/>
                    </a:p>
                  </a:txBody>
                  <a:tcPr marL="106532" marR="106532" marT="53266" marB="53266"/>
                </a:tc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7587961" y="3284984"/>
            <a:ext cx="1304519" cy="380852"/>
          </a:xfrm>
          <a:prstGeom prst="rect">
            <a:avLst/>
          </a:prstGeom>
          <a:ln w="12700">
            <a:solidFill>
              <a:schemeClr val="accent5">
                <a:lumMod val="75000"/>
              </a:schemeClr>
            </a:solidFill>
          </a:ln>
          <a:effectLst>
            <a:outerShdw blurRad="40000" dist="22860" dir="48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mtClean="0"/>
              <a:t>PE soubor »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9439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mtClean="0"/>
              <a:t>Nejjednodušší možný postup: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smtClean="0"/>
              <a:t>Založit update</a:t>
            </a:r>
          </a:p>
          <a:p>
            <a:pPr marL="800100" lvl="2" indent="0">
              <a:buNone/>
            </a:pPr>
            <a:r>
              <a:rPr lang="cs-CZ" sz="1600" smtClean="0">
                <a:solidFill>
                  <a:srgbClr val="2B91AF"/>
                </a:solidFill>
                <a:latin typeface="Consolas"/>
              </a:rPr>
              <a:t>	MFAssemblyUpdate</a:t>
            </a:r>
            <a:r>
              <a:rPr lang="cs-CZ" sz="160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cs-CZ" sz="1600">
                <a:solidFill>
                  <a:prstClr val="black"/>
                </a:solidFill>
                <a:latin typeface="Consolas"/>
              </a:rPr>
              <a:t>update </a:t>
            </a:r>
            <a:r>
              <a:rPr lang="cs-CZ" sz="1600" smtClean="0">
                <a:solidFill>
                  <a:prstClr val="black"/>
                </a:solidFill>
                <a:latin typeface="Consolas"/>
              </a:rPr>
              <a:t>= </a:t>
            </a:r>
            <a:r>
              <a:rPr lang="cs-CZ" sz="1600" smtClean="0">
                <a:solidFill>
                  <a:srgbClr val="0000FF"/>
                </a:solidFill>
                <a:latin typeface="Consolas"/>
              </a:rPr>
              <a:t>new</a:t>
            </a:r>
            <a:r>
              <a:rPr lang="cs-CZ" sz="160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cs-CZ" sz="1600">
                <a:solidFill>
                  <a:srgbClr val="2B91AF"/>
                </a:solidFill>
                <a:latin typeface="Consolas"/>
              </a:rPr>
              <a:t>MFAssemblyUpdate</a:t>
            </a:r>
            <a:r>
              <a:rPr lang="cs-CZ" sz="160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cs-CZ" sz="1600" smtClean="0">
                <a:solidFill>
                  <a:srgbClr val="A31515"/>
                </a:solidFill>
                <a:latin typeface="Consolas"/>
              </a:rPr>
              <a:t>"HTTPSUpdate"</a:t>
            </a:r>
            <a:r>
              <a:rPr lang="cs-CZ" sz="1600" smtClean="0">
                <a:solidFill>
                  <a:prstClr val="black"/>
                </a:solidFill>
                <a:latin typeface="Consolas"/>
              </a:rPr>
              <a:t>,</a:t>
            </a:r>
            <a:br>
              <a:rPr lang="cs-CZ" sz="1600" smtClean="0">
                <a:solidFill>
                  <a:prstClr val="black"/>
                </a:solidFill>
                <a:latin typeface="Consolas"/>
              </a:rPr>
            </a:br>
            <a:r>
              <a:rPr lang="cs-CZ" sz="1600" smtClean="0">
                <a:solidFill>
                  <a:prstClr val="black"/>
                </a:solidFill>
                <a:latin typeface="Consolas"/>
              </a:rPr>
              <a:t>               updateID</a:t>
            </a:r>
            <a:r>
              <a:rPr lang="cs-CZ" sz="1600">
                <a:solidFill>
                  <a:prstClr val="black"/>
                </a:solidFill>
                <a:latin typeface="Consolas"/>
              </a:rPr>
              <a:t>, </a:t>
            </a:r>
            <a:r>
              <a:rPr lang="cs-CZ" sz="1600" smtClean="0">
                <a:solidFill>
                  <a:prstClr val="black"/>
                </a:solidFill>
                <a:latin typeface="Consolas"/>
              </a:rPr>
              <a:t>version</a:t>
            </a:r>
            <a:r>
              <a:rPr lang="cs-CZ" sz="1600">
                <a:solidFill>
                  <a:prstClr val="black"/>
                </a:solidFill>
                <a:latin typeface="Consolas"/>
              </a:rPr>
              <a:t>, </a:t>
            </a:r>
            <a:r>
              <a:rPr lang="cs-CZ" sz="1600" smtClean="0">
                <a:solidFill>
                  <a:prstClr val="black"/>
                </a:solidFill>
                <a:latin typeface="Consolas"/>
              </a:rPr>
              <a:t>subType, updateLen, packetLen);</a:t>
            </a:r>
            <a:endParaRPr lang="cs-CZ" sz="1600" smtClean="0"/>
          </a:p>
          <a:p>
            <a:pPr marL="971550" lvl="1" indent="-514350">
              <a:buFont typeface="+mj-lt"/>
              <a:buAutoNum type="arabicPeriod"/>
            </a:pPr>
            <a:r>
              <a:rPr lang="cs-CZ" smtClean="0"/>
              <a:t>Autentizovat ji</a:t>
            </a:r>
          </a:p>
          <a:p>
            <a:pPr marL="800100" lvl="2" indent="0">
              <a:buNone/>
            </a:pPr>
            <a:r>
              <a:rPr lang="cs-CZ" sz="1600" smtClean="0">
                <a:latin typeface="Consolas"/>
              </a:rPr>
              <a:t>	update.Open(</a:t>
            </a:r>
            <a:r>
              <a:rPr lang="cs-CZ" sz="1600" smtClean="0">
                <a:solidFill>
                  <a:srgbClr val="0000FF"/>
                </a:solidFill>
                <a:latin typeface="Consolas"/>
              </a:rPr>
              <a:t>null</a:t>
            </a:r>
            <a:r>
              <a:rPr lang="cs-CZ" sz="160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cs-CZ" sz="1600">
                <a:solidFill>
                  <a:srgbClr val="008000"/>
                </a:solidFill>
                <a:latin typeface="Consolas"/>
              </a:rPr>
              <a:t>/* </a:t>
            </a:r>
            <a:r>
              <a:rPr lang="cs-CZ" sz="1600">
                <a:solidFill>
                  <a:srgbClr val="008000"/>
                </a:solidFill>
                <a:latin typeface="Consolas"/>
              </a:rPr>
              <a:t>authenticationData </a:t>
            </a:r>
            <a:r>
              <a:rPr lang="cs-CZ" sz="1600" smtClean="0">
                <a:solidFill>
                  <a:srgbClr val="008000"/>
                </a:solidFill>
                <a:latin typeface="Consolas"/>
              </a:rPr>
              <a:t>*/</a:t>
            </a:r>
            <a:r>
              <a:rPr lang="cs-CZ" sz="1600" smtClean="0">
                <a:solidFill>
                  <a:prstClr val="black"/>
                </a:solidFill>
                <a:latin typeface="Consolas"/>
              </a:rPr>
              <a:t>);</a:t>
            </a:r>
            <a:endParaRPr lang="cs-CZ" smtClean="0"/>
          </a:p>
          <a:p>
            <a:pPr marL="971550" lvl="1" indent="-514350">
              <a:buFont typeface="+mj-lt"/>
              <a:buAutoNum type="arabicPeriod"/>
            </a:pPr>
            <a:r>
              <a:rPr lang="cs-CZ" smtClean="0"/>
              <a:t>Přidat pakety</a:t>
            </a:r>
          </a:p>
          <a:p>
            <a:pPr marL="800100" lvl="2" indent="0">
              <a:buNone/>
            </a:pPr>
            <a:r>
              <a:rPr lang="cs-CZ" sz="1600" smtClean="0">
                <a:latin typeface="Consolas"/>
              </a:rPr>
              <a:t>	update.AddPacket(</a:t>
            </a:r>
            <a:r>
              <a:rPr lang="cs-CZ" sz="1600" smtClean="0">
                <a:solidFill>
                  <a:srgbClr val="0000FF"/>
                </a:solidFill>
                <a:latin typeface="Consolas"/>
              </a:rPr>
              <a:t>new</a:t>
            </a:r>
            <a:r>
              <a:rPr lang="cs-CZ" sz="160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cs-CZ" sz="1600" smtClean="0">
                <a:solidFill>
                  <a:srgbClr val="2B91AF"/>
                </a:solidFill>
                <a:latin typeface="Consolas"/>
              </a:rPr>
              <a:t>MFUpdatePkt</a:t>
            </a:r>
            <a:r>
              <a:rPr lang="cs-CZ" sz="1600" smtClean="0">
                <a:solidFill>
                  <a:prstClr val="black"/>
                </a:solidFill>
                <a:latin typeface="Consolas"/>
              </a:rPr>
              <a:t>(0</a:t>
            </a:r>
            <a:r>
              <a:rPr lang="cs-CZ" sz="1600">
                <a:solidFill>
                  <a:prstClr val="black"/>
                </a:solidFill>
                <a:latin typeface="Consolas"/>
              </a:rPr>
              <a:t> </a:t>
            </a:r>
            <a:r>
              <a:rPr lang="cs-CZ" sz="1600">
                <a:solidFill>
                  <a:srgbClr val="008000"/>
                </a:solidFill>
                <a:latin typeface="Consolas"/>
              </a:rPr>
              <a:t>/* </a:t>
            </a:r>
            <a:r>
              <a:rPr lang="cs-CZ" sz="1600" smtClean="0">
                <a:solidFill>
                  <a:srgbClr val="008000"/>
                </a:solidFill>
                <a:latin typeface="Consolas"/>
              </a:rPr>
              <a:t>packetIndex </a:t>
            </a:r>
            <a:r>
              <a:rPr lang="cs-CZ" sz="1600">
                <a:solidFill>
                  <a:srgbClr val="008000"/>
                </a:solidFill>
                <a:latin typeface="Consolas"/>
              </a:rPr>
              <a:t>*/</a:t>
            </a:r>
            <a:r>
              <a:rPr lang="cs-CZ" sz="1600" smtClean="0">
                <a:solidFill>
                  <a:prstClr val="black"/>
                </a:solidFill>
                <a:latin typeface="Consolas"/>
              </a:rPr>
              <a:t>, packet,</a:t>
            </a:r>
            <a:br>
              <a:rPr lang="cs-CZ" sz="1600" smtClean="0">
                <a:solidFill>
                  <a:prstClr val="black"/>
                </a:solidFill>
                <a:latin typeface="Consolas"/>
              </a:rPr>
            </a:br>
            <a:r>
              <a:rPr lang="cs-CZ" sz="1600" smtClean="0">
                <a:solidFill>
                  <a:prstClr val="black"/>
                </a:solidFill>
                <a:latin typeface="Consolas"/>
              </a:rPr>
              <a:t>                                     </a:t>
            </a:r>
            <a:r>
              <a:rPr lang="cs-CZ" sz="1600" smtClean="0">
                <a:solidFill>
                  <a:srgbClr val="0000FF"/>
                </a:solidFill>
                <a:latin typeface="Consolas"/>
              </a:rPr>
              <a:t>null</a:t>
            </a:r>
            <a:r>
              <a:rPr lang="cs-CZ" sz="160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cs-CZ" sz="1600" smtClean="0">
                <a:solidFill>
                  <a:srgbClr val="008000"/>
                </a:solidFill>
                <a:latin typeface="Consolas"/>
              </a:rPr>
              <a:t>/* </a:t>
            </a:r>
            <a:r>
              <a:rPr lang="cs-CZ" sz="1600">
                <a:solidFill>
                  <a:srgbClr val="008000"/>
                </a:solidFill>
                <a:latin typeface="Consolas"/>
              </a:rPr>
              <a:t>validationData </a:t>
            </a:r>
            <a:r>
              <a:rPr lang="cs-CZ" sz="1600" smtClean="0">
                <a:solidFill>
                  <a:srgbClr val="008000"/>
                </a:solidFill>
                <a:latin typeface="Consolas"/>
              </a:rPr>
              <a:t>*/</a:t>
            </a:r>
            <a:r>
              <a:rPr lang="cs-CZ" sz="1600" smtClean="0">
                <a:solidFill>
                  <a:prstClr val="black"/>
                </a:solidFill>
                <a:latin typeface="Consolas"/>
              </a:rPr>
              <a:t>));</a:t>
            </a:r>
            <a:endParaRPr lang="cs-CZ" smtClean="0"/>
          </a:p>
          <a:p>
            <a:pPr marL="971550" lvl="1" indent="-514350">
              <a:buFont typeface="+mj-lt"/>
              <a:buAutoNum type="arabicPeriod"/>
            </a:pPr>
            <a:r>
              <a:rPr lang="cs-CZ" smtClean="0"/>
              <a:t>Instalovat!</a:t>
            </a:r>
          </a:p>
          <a:p>
            <a:pPr marL="800100" lvl="2" indent="0">
              <a:buNone/>
            </a:pPr>
            <a:r>
              <a:rPr lang="cs-CZ" sz="1600" smtClean="0">
                <a:latin typeface="Consolas"/>
              </a:rPr>
              <a:t>	update.InstallUpdate(</a:t>
            </a:r>
            <a:r>
              <a:rPr lang="cs-CZ" sz="1600" smtClean="0">
                <a:solidFill>
                  <a:srgbClr val="0000FF"/>
                </a:solidFill>
                <a:latin typeface="Consolas"/>
              </a:rPr>
              <a:t>null</a:t>
            </a:r>
            <a:r>
              <a:rPr lang="cs-CZ" sz="160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cs-CZ" sz="1600">
                <a:solidFill>
                  <a:srgbClr val="008000"/>
                </a:solidFill>
                <a:latin typeface="Consolas"/>
              </a:rPr>
              <a:t>/* </a:t>
            </a:r>
            <a:r>
              <a:rPr lang="cs-CZ" sz="1600">
                <a:solidFill>
                  <a:srgbClr val="008000"/>
                </a:solidFill>
                <a:latin typeface="Consolas"/>
              </a:rPr>
              <a:t>updateValidation </a:t>
            </a:r>
            <a:r>
              <a:rPr lang="cs-CZ" sz="1600" smtClean="0">
                <a:solidFill>
                  <a:srgbClr val="008000"/>
                </a:solidFill>
                <a:latin typeface="Consolas"/>
              </a:rPr>
              <a:t>*/</a:t>
            </a:r>
            <a:r>
              <a:rPr lang="cs-CZ" sz="1600" smtClean="0">
                <a:solidFill>
                  <a:prstClr val="black"/>
                </a:solidFill>
                <a:latin typeface="Consolas"/>
              </a:rPr>
              <a:t>);</a:t>
            </a:r>
            <a:endParaRPr lang="cs-CZ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Vzdálený update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895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Arial-Calibri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item1.xml><?xml version="1.0" encoding="utf-8"?>
<Control xmlns="http://schemas.microsoft.com/VisualStudio/2011/storyboarding/control/v1.0">
  <Id Name="System.Storyboarding.Window.TreeList" RevisionId="5cd6455b-2022-41ff-9eb7-714be128d4b6" Stencil="System.Storyboarding.Window" StencilRevisionId="5cd6455b-2022-41ff-9eb7-714be128d4b6" StencilVersion="0.1"/>
</Control>
</file>

<file path=customXml/item2.xml><?xml version="1.0" encoding="utf-8"?>
<Control xmlns="http://schemas.microsoft.com/VisualStudio/2011/storyboarding/control">
  <Id Name="System.Storyboarding.Backgrounds.VisualStudio" Revision="1" Stencil="System.Storyboarding.Backgrounds" StencilVersion="0.1"/>
</Control>
</file>

<file path=customXml/item3.xml><?xml version="1.0" encoding="utf-8"?>
<Control xmlns="http://schemas.microsoft.com/VisualStudio/2011/storyboarding/control">
  <Id Name="System.Storyboarding.Backgrounds.VisualStudio" Revision="1" Stencil="System.Storyboarding.Backgrounds" StencilVersion="0.1"/>
</Control>
</file>

<file path=customXml/item4.xml><?xml version="1.0" encoding="utf-8"?>
<Control xmlns="http://schemas.microsoft.com/VisualStudio/2011/storyboarding/control/v1.0">
  <Id Name="System.Storyboarding.Window.TreeList" RevisionId="5cd6455b-2022-41ff-9eb7-714be128d4b6" Stencil="System.Storyboarding.Window" StencilRevisionId="5cd6455b-2022-41ff-9eb7-714be128d4b6" StencilVersion="0.1"/>
</Control>
</file>

<file path=customXml/item5.xml><?xml version="1.0" encoding="utf-8"?>
<Control xmlns="http://schemas.microsoft.com/VisualStudio/2011/storyboarding/control">
  <Id Name="System.Storyboarding.Backgrounds.VisualStudio" Revision="1" Stencil="System.Storyboarding.Backgrounds" StencilVersion="0.1"/>
</Control>
</file>

<file path=customXml/item6.xml><?xml version="1.0" encoding="utf-8"?>
<Control xmlns="http://schemas.microsoft.com/VisualStudio/2011/storyboarding/control/v1.0">
  <Id Name="System.Storyboarding.Window.TreeList" RevisionId="5cd6455b-2022-41ff-9eb7-714be128d4b6" Stencil="System.Storyboarding.Window" StencilRevisionId="5cd6455b-2022-41ff-9eb7-714be128d4b6" StencilVersion="0.1"/>
</Control>
</file>

<file path=customXml/item7.xml><?xml version="1.0" encoding="utf-8"?>
<Control xmlns="http://schemas.microsoft.com/VisualStudio/2011/storyboarding/control">
  <Id Name="System.Storyboarding.Icons.Music" Revision="1" Stencil="System.Storyboarding.Icons" StencilVersion="0.1"/>
</Control>
</file>

<file path=customXml/item8.xml><?xml version="1.0" encoding="utf-8"?>
<Control xmlns="http://schemas.microsoft.com/VisualStudio/2011/storyboarding/control">
  <Id Name="System.Storyboarding.Icons.User" Revision="1" Stencil="System.Storyboarding.Icons" StencilVersion="0.1"/>
</Control>
</file>

<file path=customXml/itemProps1.xml><?xml version="1.0" encoding="utf-8"?>
<ds:datastoreItem xmlns:ds="http://schemas.openxmlformats.org/officeDocument/2006/customXml" ds:itemID="{787C4C99-9111-4AC3-971A-C1831C0951CA}">
  <ds:schemaRefs>
    <ds:schemaRef ds:uri="http://schemas.microsoft.com/VisualStudio/2011/storyboarding/control/v1.0"/>
  </ds:schemaRefs>
</ds:datastoreItem>
</file>

<file path=customXml/itemProps2.xml><?xml version="1.0" encoding="utf-8"?>
<ds:datastoreItem xmlns:ds="http://schemas.openxmlformats.org/officeDocument/2006/customXml" ds:itemID="{26AD85B2-D5EB-4EA2-B96A-1314ED33E385}">
  <ds:schemaRefs>
    <ds:schemaRef ds:uri="http://schemas.microsoft.com/VisualStudio/2011/storyboarding/control"/>
  </ds:schemaRefs>
</ds:datastoreItem>
</file>

<file path=customXml/itemProps3.xml><?xml version="1.0" encoding="utf-8"?>
<ds:datastoreItem xmlns:ds="http://schemas.openxmlformats.org/officeDocument/2006/customXml" ds:itemID="{AD7F076C-940D-4027-A17B-95006519F727}">
  <ds:schemaRefs>
    <ds:schemaRef ds:uri="http://schemas.microsoft.com/VisualStudio/2011/storyboarding/control"/>
  </ds:schemaRefs>
</ds:datastoreItem>
</file>

<file path=customXml/itemProps4.xml><?xml version="1.0" encoding="utf-8"?>
<ds:datastoreItem xmlns:ds="http://schemas.openxmlformats.org/officeDocument/2006/customXml" ds:itemID="{3AB45568-6A69-4A6A-BA51-59F34E81C397}">
  <ds:schemaRefs>
    <ds:schemaRef ds:uri="http://schemas.microsoft.com/VisualStudio/2011/storyboarding/control/v1.0"/>
  </ds:schemaRefs>
</ds:datastoreItem>
</file>

<file path=customXml/itemProps5.xml><?xml version="1.0" encoding="utf-8"?>
<ds:datastoreItem xmlns:ds="http://schemas.openxmlformats.org/officeDocument/2006/customXml" ds:itemID="{091E57E0-6F75-4E07-8CE1-F4383986E544}">
  <ds:schemaRefs>
    <ds:schemaRef ds:uri="http://schemas.microsoft.com/VisualStudio/2011/storyboarding/control"/>
  </ds:schemaRefs>
</ds:datastoreItem>
</file>

<file path=customXml/itemProps6.xml><?xml version="1.0" encoding="utf-8"?>
<ds:datastoreItem xmlns:ds="http://schemas.openxmlformats.org/officeDocument/2006/customXml" ds:itemID="{3CDC6F67-9CDD-4829-8F9A-C395B223A267}">
  <ds:schemaRefs>
    <ds:schemaRef ds:uri="http://schemas.microsoft.com/VisualStudio/2011/storyboarding/control/v1.0"/>
  </ds:schemaRefs>
</ds:datastoreItem>
</file>

<file path=customXml/itemProps7.xml><?xml version="1.0" encoding="utf-8"?>
<ds:datastoreItem xmlns:ds="http://schemas.openxmlformats.org/officeDocument/2006/customXml" ds:itemID="{8EE1F3C1-AC0A-4848-8750-5EB9F8AD906B}">
  <ds:schemaRefs>
    <ds:schemaRef ds:uri="http://schemas.microsoft.com/VisualStudio/2011/storyboarding/control"/>
  </ds:schemaRefs>
</ds:datastoreItem>
</file>

<file path=customXml/itemProps8.xml><?xml version="1.0" encoding="utf-8"?>
<ds:datastoreItem xmlns:ds="http://schemas.openxmlformats.org/officeDocument/2006/customXml" ds:itemID="{6137C41B-3730-4095-913B-69C1E8D9F7D6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7952</TotalTime>
  <Words>771</Words>
  <Application>Microsoft Office PowerPoint</Application>
  <PresentationFormat>On-screen Show (4:3)</PresentationFormat>
  <Paragraphs>387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Přehled dějin</vt:lpstr>
      <vt:lpstr>Architektura</vt:lpstr>
      <vt:lpstr>TinyBooter</vt:lpstr>
      <vt:lpstr>MicroBooter</vt:lpstr>
      <vt:lpstr>Vzdálený update</vt:lpstr>
      <vt:lpstr>Vzdálený update</vt:lpstr>
      <vt:lpstr>Vzdálený update</vt:lpstr>
      <vt:lpstr>Vzdálený update</vt:lpstr>
      <vt:lpstr>PowerPoint Presentation</vt:lpstr>
      <vt:lpstr>Další novinky ve verzi 4.2</vt:lpstr>
      <vt:lpstr>Další novinky ve verzi 4.2</vt:lpstr>
      <vt:lpstr>Další novinky ve verzi 4.2</vt:lpstr>
      <vt:lpstr>PowerPoint Presentation</vt:lpstr>
      <vt:lpstr>Další novinky ve verzi 4.2</vt:lpstr>
      <vt:lpstr>Další novinky ve verzi 4.2</vt:lpstr>
      <vt:lpstr>Další novinky ve verzi 4.2</vt:lpstr>
      <vt:lpstr>PowerPoint Presentation</vt:lpstr>
      <vt:lpstr>.NET Gadgeteer Mainboard</vt:lpstr>
      <vt:lpstr>.NET Gadgeteer Sockets</vt:lpstr>
      <vt:lpstr>.NET Gadgeteer DaisyLink</vt:lpstr>
      <vt:lpstr>PowerPoint Presentation</vt:lpstr>
      <vt:lpstr>Odkazy</vt:lpstr>
    </vt:vector>
  </TitlesOfParts>
  <Company>United Association of Miloushs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.NET Micro Framework</dc:title>
  <dc:subject>MS FEST 2011</dc:subject>
  <dc:creator>Department of InformatiX</dc:creator>
  <cp:lastModifiedBy>Department of InformatiX</cp:lastModifiedBy>
  <cp:revision>139</cp:revision>
  <dcterms:created xsi:type="dcterms:W3CDTF">2010-04-15T19:16:36Z</dcterms:created>
  <dcterms:modified xsi:type="dcterms:W3CDTF">2011-11-27T06:21:16Z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TfsStoryboard">
    <vt:bool>true</vt:bool>
  </property>
</Properties>
</file>